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379" r:id="rId5"/>
    <p:sldId id="383" r:id="rId6"/>
    <p:sldId id="354" r:id="rId7"/>
    <p:sldId id="380" r:id="rId8"/>
    <p:sldId id="381" r:id="rId9"/>
    <p:sldId id="382" r:id="rId10"/>
  </p:sldIdLst>
  <p:sldSz cx="9906000" cy="6858000" type="A4"/>
  <p:notesSz cx="6807200" cy="9939338"/>
  <p:defaultTextStyle>
    <a:defPPr>
      <a:defRPr lang="ja-JP"/>
    </a:defPPr>
    <a:lvl1pPr marL="0" algn="l" defTabSz="91435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57" algn="l" defTabSz="91435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536" algn="l" defTabSz="91435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714" algn="l" defTabSz="91435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892" algn="l" defTabSz="91435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070" algn="l" defTabSz="91435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249" algn="l" defTabSz="91435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428" algn="l" defTabSz="91435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3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9000"/>
    <a:srgbClr val="0066FF"/>
    <a:srgbClr val="00CC00"/>
    <a:srgbClr val="FFFFCC"/>
    <a:srgbClr val="B8D1B8"/>
    <a:srgbClr val="CCFFCC"/>
    <a:srgbClr val="FFCCFF"/>
    <a:srgbClr val="CCFF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6429" autoAdjust="0"/>
  </p:normalViewPr>
  <p:slideViewPr>
    <p:cSldViewPr snapToGrid="0">
      <p:cViewPr varScale="1">
        <p:scale>
          <a:sx n="82" d="100"/>
          <a:sy n="82" d="100"/>
        </p:scale>
        <p:origin x="1301" y="62"/>
      </p:cViewPr>
      <p:guideLst>
        <p:guide orient="horz" pos="2273"/>
        <p:guide pos="3120"/>
      </p:guideLst>
    </p:cSldViewPr>
  </p:slideViewPr>
  <p:outlineViewPr>
    <p:cViewPr>
      <p:scale>
        <a:sx n="33" d="100"/>
        <a:sy n="33" d="100"/>
      </p:scale>
      <p:origin x="0" y="-9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6B1FF5C0-30BB-4C01-9301-95F883D589F9}" type="datetimeFigureOut">
              <a:rPr kumimoji="1" lang="ja-JP" altLang="en-US" smtClean="0"/>
              <a:t>2023/2/16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4A0E000F-0E82-4D53-BFC7-EA7B2A98EB0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0019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95584-6987-4D9B-A267-C92DB4A49FEA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3514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E000F-0E82-4D53-BFC7-EA7B2A98EB08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0499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728A-379B-4732-94FB-EBCDC40E20F5}" type="datetime1">
              <a:rPr kumimoji="1" lang="ja-JP" altLang="en-US" smtClean="0"/>
              <a:t>2023/2/16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7050-8FB1-4941-B9AD-552E24E7C5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856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546C-279B-4B20-87CD-30BD37092EF3}" type="datetime1">
              <a:rPr kumimoji="1" lang="ja-JP" altLang="en-US" smtClean="0"/>
              <a:t>2023/2/16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7050-8FB1-4941-B9AD-552E24E7C5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9757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D20D-B3EA-4B04-8B41-2D6339B2AC70}" type="datetime1">
              <a:rPr kumimoji="1" lang="ja-JP" altLang="en-US" smtClean="0"/>
              <a:t>2023/2/16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7050-8FB1-4941-B9AD-552E24E7C5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2606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6EBB-5A23-4F4E-8C56-D139D4963219}" type="datetime1">
              <a:rPr kumimoji="1" lang="ja-JP" altLang="en-US" smtClean="0"/>
              <a:t>2023/2/16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7050-8FB1-4941-B9AD-552E24E7C5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5238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E1B4-36FF-41D0-8FB0-1E783958FEC5}" type="datetime1">
              <a:rPr kumimoji="1" lang="ja-JP" altLang="en-US" smtClean="0"/>
              <a:t>2023/2/16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7050-8FB1-4941-B9AD-552E24E7C5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01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182A-8862-4E29-83B1-F736CE5A5507}" type="datetime1">
              <a:rPr kumimoji="1" lang="ja-JP" altLang="en-US" smtClean="0"/>
              <a:t>2023/2/16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7050-8FB1-4941-B9AD-552E24E7C5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1015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B750-9C34-4DE5-BC6B-BEE8D683D238}" type="datetime1">
              <a:rPr kumimoji="1" lang="ja-JP" altLang="en-US" smtClean="0"/>
              <a:t>2023/2/16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7050-8FB1-4941-B9AD-552E24E7C5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7133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E887-C30F-4BDD-A766-777FCBA9993A}" type="datetime1">
              <a:rPr kumimoji="1" lang="ja-JP" altLang="en-US" smtClean="0"/>
              <a:t>2023/2/16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7050-8FB1-4941-B9AD-552E24E7C5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7527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F9D5-D5BA-4978-A3FD-21C35E1A5CF5}" type="datetime1">
              <a:rPr kumimoji="1" lang="ja-JP" altLang="en-US" smtClean="0"/>
              <a:t>2023/2/16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7050-8FB1-4941-B9AD-552E24E7C5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5575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46F8-AB54-4D16-980A-65924DBE1E49}" type="datetime1">
              <a:rPr kumimoji="1" lang="ja-JP" altLang="en-US" smtClean="0"/>
              <a:t>2023/2/16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7050-8FB1-4941-B9AD-552E24E7C5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488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F163-E88F-40E7-AEE1-A50BA24C2FCD}" type="datetime1">
              <a:rPr kumimoji="1" lang="ja-JP" altLang="en-US" smtClean="0"/>
              <a:t>2023/2/16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7050-8FB1-4941-B9AD-552E24E7C5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2845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73911-7A6A-464A-8171-F77A2F0C4301}" type="datetime1">
              <a:rPr kumimoji="1" lang="ja-JP" altLang="en-US" smtClean="0"/>
              <a:t>2023/2/16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F7050-8FB1-4941-B9AD-552E24E7C5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8348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99FF99"/>
            </a:gs>
            <a:gs pos="0">
              <a:schemeClr val="bg1"/>
            </a:gs>
            <a:gs pos="90000">
              <a:srgbClr val="CCFFCC"/>
            </a:gs>
            <a:gs pos="23000">
              <a:schemeClr val="bg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048322"/>
              </p:ext>
            </p:extLst>
          </p:nvPr>
        </p:nvGraphicFramePr>
        <p:xfrm>
          <a:off x="101600" y="59543"/>
          <a:ext cx="9704388" cy="6441398"/>
        </p:xfrm>
        <a:graphic>
          <a:graphicData uri="http://schemas.openxmlformats.org/drawingml/2006/table">
            <a:tbl>
              <a:tblPr/>
              <a:tblGrid>
                <a:gridCol w="4836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8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98189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8000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令和</a:t>
                      </a:r>
                      <a:r>
                        <a:rPr kumimoji="1" lang="en-US" altLang="ja-JP" sz="3200" b="0" i="0" u="none" strike="noStrike" cap="none" normalizeH="0" baseline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8000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5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8000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年度</a:t>
                      </a:r>
                      <a:endParaRPr kumimoji="1" lang="en-US" altLang="ja-JP" sz="3200" b="0" i="0" u="none" strike="noStrike" cap="none" normalizeH="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8000"/>
                        </a:solidFill>
                        <a:effectLst/>
                        <a:latin typeface="Arial Black" panose="020B0A04020102020204" pitchFamily="34" charset="0"/>
                        <a:ea typeface="HGS創英角ｺﾞｼｯｸUB" panose="020B09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8000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中小・ベンチャー企業チャレンジ応援事業助成金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800" b="0" i="0" u="none" strike="noStrike" cap="none" normalizeH="0" baseline="0" dirty="0">
                        <a:ln>
                          <a:solidFill>
                            <a:srgbClr val="009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HGS創英角ｺﾞｼｯｸUB" panose="020B09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 Black" panose="020B0A04020102020204" pitchFamily="34" charset="0"/>
                        <a:ea typeface="HGS創英角ｺﾞｼｯｸUB" panose="020B09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 Black" panose="020B0A04020102020204" pitchFamily="34" charset="0"/>
                        <a:ea typeface="HGS創英角ｺﾞｼｯｸUB" panose="020B09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4800" b="0" i="0" u="none" strike="noStrike" cap="none" normalizeH="0" baseline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 Black" panose="020B0A04020102020204" pitchFamily="34" charset="0"/>
                        <a:ea typeface="HGS創英角ｺﾞｼｯｸUB" panose="020B0900000000000000" pitchFamily="50" charset="-128"/>
                      </a:endParaRPr>
                    </a:p>
                  </a:txBody>
                  <a:tcPr marL="18000" marR="18000" marT="180000" marB="360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863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anose="020B0900000000000000" pitchFamily="50" charset="-128"/>
                        </a:rPr>
                        <a:t>　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anose="020B0900000000000000" pitchFamily="50" charset="-128"/>
                        </a:rPr>
                        <a:t>　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anose="02020603050405020304" pitchFamily="18" charset="0"/>
                        <a:ea typeface="HGP創英角ｺﾞｼｯｸUB" panose="020B0900000000000000" pitchFamily="50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anose="02020603050405020304" pitchFamily="18" charset="0"/>
                        <a:ea typeface="HGP創英角ｺﾞｼｯｸUB" panose="020B0900000000000000" pitchFamily="50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anose="02020603050405020304" pitchFamily="18" charset="0"/>
                        <a:ea typeface="HGP創英角ｺﾞｼｯｸUB" panose="020B0900000000000000" pitchFamily="50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anose="02020603050405020304" pitchFamily="18" charset="0"/>
                        <a:ea typeface="HGP創英角ｺﾞｼｯｸUB" panose="020B0900000000000000" pitchFamily="50" charset="-128"/>
                      </a:endParaRPr>
                    </a:p>
                  </a:txBody>
                  <a:tcPr marL="18000" marR="360000" marT="54000" marB="54000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8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anose="020B0900000000000000" pitchFamily="50" charset="-128"/>
                        </a:rPr>
                        <a:t>　　　　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anose="020B0900000000000000" pitchFamily="50" charset="-128"/>
                        </a:rPr>
                        <a:t>　　</a:t>
                      </a:r>
                      <a:endParaRPr kumimoji="1" lang="ja-JP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HGP創英角ｺﾞｼｯｸUB" panose="020B0900000000000000" pitchFamily="50" charset="-128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　令和　年　月　日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HGS創英角ｺﾞｼｯｸUB" panose="020B09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　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提案者　株式会社○○○○　</a:t>
                      </a: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　　　　　　　　　　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8670375" y="47625"/>
            <a:ext cx="1188000" cy="360000"/>
          </a:xfrm>
          <a:prstGeom prst="rect">
            <a:avLst/>
          </a:prstGeom>
          <a:noFill/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ja-JP" altLang="en-US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（別紙２）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056711" y="6681832"/>
            <a:ext cx="3823162" cy="150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/>
            <a:r>
              <a:rPr lang="en-US" altLang="ja-JP" sz="975" dirty="0">
                <a:latin typeface="ＭＳ Ｐゴシック" panose="020B0600070205080204" pitchFamily="50" charset="-128"/>
              </a:rPr>
              <a:t>Copyright 2023,</a:t>
            </a:r>
            <a:r>
              <a:rPr lang="ja-JP" altLang="en-US" sz="975" dirty="0">
                <a:latin typeface="ＭＳ Ｐゴシック" panose="020B0600070205080204" pitchFamily="50" charset="-128"/>
              </a:rPr>
              <a:t>　株式会社○○○○　</a:t>
            </a:r>
            <a:r>
              <a:rPr lang="en-US" altLang="ja-JP" sz="975" dirty="0">
                <a:latin typeface="ＭＳ Ｐゴシック" panose="020B0600070205080204" pitchFamily="50" charset="-128"/>
              </a:rPr>
              <a:t>All Rights Reserved</a:t>
            </a:r>
            <a:r>
              <a:rPr lang="ja-JP" altLang="en-US" sz="975" dirty="0">
                <a:latin typeface="ＭＳ Ｐゴシック" panose="020B0600070205080204" pitchFamily="50" charset="-128"/>
              </a:rPr>
              <a:t>　　</a:t>
            </a:r>
            <a:r>
              <a:rPr lang="ja-JP" altLang="en-US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－  </a:t>
            </a:r>
            <a:r>
              <a:rPr lang="en-US" altLang="ja-JP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P.</a:t>
            </a:r>
            <a:r>
              <a:rPr lang="ja-JP" altLang="en-US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0 </a:t>
            </a:r>
            <a:r>
              <a:rPr lang="ja-JP" altLang="en-US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－</a:t>
            </a:r>
            <a:r>
              <a:rPr lang="ja-JP" altLang="en-US" sz="975" dirty="0">
                <a:latin typeface="ＭＳ Ｐゴシック" panose="020B0600070205080204" pitchFamily="50" charset="-128"/>
              </a:rPr>
              <a:t>　</a:t>
            </a:r>
            <a:endParaRPr lang="ja-JP" altLang="en-US" sz="975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560000" y="6480000"/>
            <a:ext cx="2228850" cy="365125"/>
          </a:xfrm>
        </p:spPr>
        <p:txBody>
          <a:bodyPr/>
          <a:lstStyle/>
          <a:p>
            <a:fld id="{E13F7050-8FB1-4941-B9AD-552E24E7C5E1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graphicFrame>
        <p:nvGraphicFramePr>
          <p:cNvPr id="7" name="Group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96225"/>
              </p:ext>
            </p:extLst>
          </p:nvPr>
        </p:nvGraphicFramePr>
        <p:xfrm>
          <a:off x="133350" y="1440129"/>
          <a:ext cx="9639300" cy="498720"/>
        </p:xfrm>
        <a:graphic>
          <a:graphicData uri="http://schemas.openxmlformats.org/drawingml/2006/table">
            <a:tbl>
              <a:tblPr/>
              <a:tblGrid>
                <a:gridCol w="2313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6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74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solidFill>
                              <a:srgbClr val="009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事業計画名：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2800" b="0" i="0" u="none" strike="noStrike" cap="none" normalizeH="0" baseline="0" dirty="0">
                        <a:ln>
                          <a:solidFill>
                            <a:srgbClr val="009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HGS創英角ｺﾞｼｯｸUB" panose="020B0900000000000000" pitchFamily="50" charset="-128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1353000" y="2888388"/>
            <a:ext cx="7200000" cy="14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dist"/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概要プレゼン資料</a:t>
            </a:r>
          </a:p>
        </p:txBody>
      </p:sp>
    </p:spTree>
    <p:extLst>
      <p:ext uri="{BB962C8B-B14F-4D97-AF65-F5344CB8AC3E}">
        <p14:creationId xmlns:p14="http://schemas.microsoft.com/office/powerpoint/2010/main" val="2231183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696812"/>
              </p:ext>
            </p:extLst>
          </p:nvPr>
        </p:nvGraphicFramePr>
        <p:xfrm>
          <a:off x="34836" y="26127"/>
          <a:ext cx="8594775" cy="584640"/>
        </p:xfrm>
        <a:graphic>
          <a:graphicData uri="http://schemas.openxmlformats.org/drawingml/2006/table">
            <a:tbl>
              <a:tblPr/>
              <a:tblGrid>
                <a:gridCol w="99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00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A0</a:t>
                      </a:r>
                      <a:endParaRPr kumimoji="1" lang="en-US" altLang="ja-JP" sz="2400" b="0" i="0" u="none" strike="noStrike" cap="none" normalizeH="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HGS創英角ｺﾞｼｯｸUB" panose="020B0900000000000000" pitchFamily="50" charset="-128"/>
                      </a:endParaRPr>
                    </a:p>
                  </a:txBody>
                  <a:tcPr marL="90000" marR="18000" marT="18000" marB="18000" anchor="ctr" horzOverflow="overflow">
                    <a:lnL w="28575" cap="flat" cmpd="sng" algn="ctr">
                      <a:solidFill>
                        <a:srgbClr val="009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9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600" b="0" i="0" u="none" strike="noStrike" cap="none" normalizeH="0" baseline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9000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事業計画の概要</a:t>
                      </a:r>
                      <a:r>
                        <a:rPr kumimoji="1" lang="ja-JP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000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 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9000"/>
                        </a:solidFill>
                        <a:effectLst/>
                        <a:latin typeface="Arial Black" panose="020B0A04020102020204" pitchFamily="34" charset="0"/>
                        <a:ea typeface="HGS創英角ｺﾞｼｯｸUB" panose="020B0900000000000000" pitchFamily="50" charset="-128"/>
                      </a:endParaRPr>
                    </a:p>
                  </a:txBody>
                  <a:tcPr marL="108000" marR="18000" marT="18000" marB="180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9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560000" y="6480000"/>
            <a:ext cx="2228850" cy="365125"/>
          </a:xfrm>
        </p:spPr>
        <p:txBody>
          <a:bodyPr/>
          <a:lstStyle/>
          <a:p>
            <a:fld id="{E13F7050-8FB1-4941-B9AD-552E24E7C5E1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8670375" y="47625"/>
            <a:ext cx="1188000" cy="360000"/>
          </a:xfrm>
          <a:prstGeom prst="rect">
            <a:avLst/>
          </a:prstGeom>
          <a:noFill/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（別紙２）</a:t>
            </a:r>
          </a:p>
        </p:txBody>
      </p:sp>
      <p:sp>
        <p:nvSpPr>
          <p:cNvPr id="3" name="Text Box 9">
            <a:extLst>
              <a:ext uri="{FF2B5EF4-FFF2-40B4-BE49-F238E27FC236}">
                <a16:creationId xmlns:a16="http://schemas.microsoft.com/office/drawing/2014/main" id="{75034FFF-3BE2-4175-9C0A-00F14B520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6711" y="6681832"/>
            <a:ext cx="3823162" cy="150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/>
            <a:r>
              <a:rPr lang="en-US" altLang="ja-JP" sz="975" dirty="0">
                <a:latin typeface="ＭＳ Ｐゴシック" panose="020B0600070205080204" pitchFamily="50" charset="-128"/>
              </a:rPr>
              <a:t>Copyright 2023,</a:t>
            </a:r>
            <a:r>
              <a:rPr lang="ja-JP" altLang="en-US" sz="975" dirty="0">
                <a:latin typeface="ＭＳ Ｐゴシック" panose="020B0600070205080204" pitchFamily="50" charset="-128"/>
              </a:rPr>
              <a:t>　株式会社○○○○　</a:t>
            </a:r>
            <a:r>
              <a:rPr lang="en-US" altLang="ja-JP" sz="975" dirty="0">
                <a:latin typeface="ＭＳ Ｐゴシック" panose="020B0600070205080204" pitchFamily="50" charset="-128"/>
              </a:rPr>
              <a:t>All Rights Reserved</a:t>
            </a:r>
            <a:r>
              <a:rPr lang="ja-JP" altLang="en-US" sz="975" dirty="0">
                <a:latin typeface="ＭＳ Ｐゴシック" panose="020B0600070205080204" pitchFamily="50" charset="-128"/>
              </a:rPr>
              <a:t>　　</a:t>
            </a:r>
            <a:r>
              <a:rPr lang="ja-JP" altLang="en-US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－  </a:t>
            </a:r>
            <a:r>
              <a:rPr lang="en-US" altLang="ja-JP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P.</a:t>
            </a:r>
            <a:r>
              <a:rPr lang="ja-JP" altLang="en-US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0 </a:t>
            </a:r>
            <a:r>
              <a:rPr lang="ja-JP" altLang="en-US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－</a:t>
            </a:r>
            <a:r>
              <a:rPr lang="ja-JP" altLang="en-US" sz="975" dirty="0">
                <a:latin typeface="ＭＳ Ｐゴシック" panose="020B0600070205080204" pitchFamily="50" charset="-128"/>
              </a:rPr>
              <a:t>　</a:t>
            </a:r>
            <a:endParaRPr lang="ja-JP" altLang="en-US" sz="975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1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131945"/>
              </p:ext>
            </p:extLst>
          </p:nvPr>
        </p:nvGraphicFramePr>
        <p:xfrm>
          <a:off x="34836" y="26127"/>
          <a:ext cx="8594775" cy="584640"/>
        </p:xfrm>
        <a:graphic>
          <a:graphicData uri="http://schemas.openxmlformats.org/drawingml/2006/table">
            <a:tbl>
              <a:tblPr/>
              <a:tblGrid>
                <a:gridCol w="99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00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A1</a:t>
                      </a:r>
                      <a:endParaRPr kumimoji="1" lang="en-US" altLang="ja-JP" sz="2400" b="0" i="0" u="none" strike="noStrike" cap="none" normalizeH="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HGS創英角ｺﾞｼｯｸUB" panose="020B0900000000000000" pitchFamily="50" charset="-128"/>
                      </a:endParaRPr>
                    </a:p>
                  </a:txBody>
                  <a:tcPr marL="90000" marR="18000" marT="18000" marB="18000" anchor="ctr" horzOverflow="overflow">
                    <a:lnL w="28575" cap="flat" cmpd="sng" algn="ctr">
                      <a:solidFill>
                        <a:srgbClr val="009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9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600" b="0" i="0" u="none" strike="noStrike" cap="none" normalizeH="0" baseline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9000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実現性</a:t>
                      </a:r>
                      <a:r>
                        <a:rPr kumimoji="1" lang="ja-JP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000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 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9000"/>
                        </a:solidFill>
                        <a:effectLst/>
                        <a:latin typeface="Arial Black" panose="020B0A04020102020204" pitchFamily="34" charset="0"/>
                        <a:ea typeface="HGS創英角ｺﾞｼｯｸUB" panose="020B0900000000000000" pitchFamily="50" charset="-128"/>
                      </a:endParaRPr>
                    </a:p>
                  </a:txBody>
                  <a:tcPr marL="108000" marR="18000" marT="18000" marB="180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9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560000" y="6480000"/>
            <a:ext cx="2228850" cy="365125"/>
          </a:xfrm>
        </p:spPr>
        <p:txBody>
          <a:bodyPr/>
          <a:lstStyle/>
          <a:p>
            <a:fld id="{E13F7050-8FB1-4941-B9AD-552E24E7C5E1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8670375" y="47625"/>
            <a:ext cx="1188000" cy="360000"/>
          </a:xfrm>
          <a:prstGeom prst="rect">
            <a:avLst/>
          </a:prstGeom>
          <a:noFill/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（別紙２）</a:t>
            </a:r>
          </a:p>
        </p:txBody>
      </p:sp>
      <p:sp>
        <p:nvSpPr>
          <p:cNvPr id="3" name="Text Box 9">
            <a:extLst>
              <a:ext uri="{FF2B5EF4-FFF2-40B4-BE49-F238E27FC236}">
                <a16:creationId xmlns:a16="http://schemas.microsoft.com/office/drawing/2014/main" id="{CBB8D35B-5C1F-4FDA-A231-4BAE51972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6711" y="6681832"/>
            <a:ext cx="3823162" cy="150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/>
            <a:r>
              <a:rPr lang="en-US" altLang="ja-JP" sz="975" dirty="0">
                <a:latin typeface="ＭＳ Ｐゴシック" panose="020B0600070205080204" pitchFamily="50" charset="-128"/>
              </a:rPr>
              <a:t>Copyright 2023,</a:t>
            </a:r>
            <a:r>
              <a:rPr lang="ja-JP" altLang="en-US" sz="975" dirty="0">
                <a:latin typeface="ＭＳ Ｐゴシック" panose="020B0600070205080204" pitchFamily="50" charset="-128"/>
              </a:rPr>
              <a:t>　株式会社○○○○　</a:t>
            </a:r>
            <a:r>
              <a:rPr lang="en-US" altLang="ja-JP" sz="975" dirty="0">
                <a:latin typeface="ＭＳ Ｐゴシック" panose="020B0600070205080204" pitchFamily="50" charset="-128"/>
              </a:rPr>
              <a:t>All Rights Reserved</a:t>
            </a:r>
            <a:r>
              <a:rPr lang="ja-JP" altLang="en-US" sz="975" dirty="0">
                <a:latin typeface="ＭＳ Ｐゴシック" panose="020B0600070205080204" pitchFamily="50" charset="-128"/>
              </a:rPr>
              <a:t>　　</a:t>
            </a:r>
            <a:r>
              <a:rPr lang="ja-JP" altLang="en-US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－  </a:t>
            </a:r>
            <a:r>
              <a:rPr lang="en-US" altLang="ja-JP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P.</a:t>
            </a:r>
            <a:r>
              <a:rPr lang="ja-JP" altLang="en-US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0 </a:t>
            </a:r>
            <a:r>
              <a:rPr lang="ja-JP" altLang="en-US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－</a:t>
            </a:r>
            <a:r>
              <a:rPr lang="ja-JP" altLang="en-US" sz="975" dirty="0">
                <a:latin typeface="ＭＳ Ｐゴシック" panose="020B0600070205080204" pitchFamily="50" charset="-128"/>
              </a:rPr>
              <a:t>　</a:t>
            </a:r>
            <a:endParaRPr lang="ja-JP" altLang="en-US" sz="975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8641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818473"/>
              </p:ext>
            </p:extLst>
          </p:nvPr>
        </p:nvGraphicFramePr>
        <p:xfrm>
          <a:off x="34836" y="26127"/>
          <a:ext cx="8594775" cy="584640"/>
        </p:xfrm>
        <a:graphic>
          <a:graphicData uri="http://schemas.openxmlformats.org/drawingml/2006/table">
            <a:tbl>
              <a:tblPr/>
              <a:tblGrid>
                <a:gridCol w="99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00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A2</a:t>
                      </a:r>
                      <a:endParaRPr kumimoji="1" lang="en-US" altLang="ja-JP" sz="2400" b="0" i="0" u="none" strike="noStrike" cap="none" normalizeH="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HGS創英角ｺﾞｼｯｸUB" panose="020B0900000000000000" pitchFamily="50" charset="-128"/>
                      </a:endParaRPr>
                    </a:p>
                  </a:txBody>
                  <a:tcPr marL="90000" marR="18000" marT="18000" marB="18000" anchor="ctr" horzOverflow="overflow">
                    <a:lnL w="28575" cap="flat" cmpd="sng" algn="ctr">
                      <a:solidFill>
                        <a:srgbClr val="009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9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600" b="0" i="0" u="none" strike="noStrike" cap="none" normalizeH="0" baseline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9000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発展性・市場性</a:t>
                      </a:r>
                      <a:r>
                        <a:rPr kumimoji="1" lang="ja-JP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000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 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9000"/>
                        </a:solidFill>
                        <a:effectLst/>
                        <a:latin typeface="Arial Black" panose="020B0A04020102020204" pitchFamily="34" charset="0"/>
                        <a:ea typeface="HGS創英角ｺﾞｼｯｸUB" panose="020B0900000000000000" pitchFamily="50" charset="-128"/>
                      </a:endParaRPr>
                    </a:p>
                  </a:txBody>
                  <a:tcPr marL="108000" marR="18000" marT="18000" marB="180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9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560000" y="6480000"/>
            <a:ext cx="2228850" cy="365125"/>
          </a:xfrm>
        </p:spPr>
        <p:txBody>
          <a:bodyPr/>
          <a:lstStyle/>
          <a:p>
            <a:fld id="{E13F7050-8FB1-4941-B9AD-552E24E7C5E1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8670375" y="47625"/>
            <a:ext cx="1188000" cy="360000"/>
          </a:xfrm>
          <a:prstGeom prst="rect">
            <a:avLst/>
          </a:prstGeom>
          <a:noFill/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（別紙２）</a:t>
            </a:r>
          </a:p>
        </p:txBody>
      </p:sp>
      <p:sp>
        <p:nvSpPr>
          <p:cNvPr id="3" name="Text Box 9">
            <a:extLst>
              <a:ext uri="{FF2B5EF4-FFF2-40B4-BE49-F238E27FC236}">
                <a16:creationId xmlns:a16="http://schemas.microsoft.com/office/drawing/2014/main" id="{576D413E-5AD6-4C8C-ACAD-FACEAB5D9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6711" y="6681832"/>
            <a:ext cx="3823162" cy="150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/>
            <a:r>
              <a:rPr lang="en-US" altLang="ja-JP" sz="975" dirty="0">
                <a:latin typeface="ＭＳ Ｐゴシック" panose="020B0600070205080204" pitchFamily="50" charset="-128"/>
              </a:rPr>
              <a:t>Copyright 2023,</a:t>
            </a:r>
            <a:r>
              <a:rPr lang="ja-JP" altLang="en-US" sz="975" dirty="0">
                <a:latin typeface="ＭＳ Ｐゴシック" panose="020B0600070205080204" pitchFamily="50" charset="-128"/>
              </a:rPr>
              <a:t>　株式会社○○○○　</a:t>
            </a:r>
            <a:r>
              <a:rPr lang="en-US" altLang="ja-JP" sz="975" dirty="0">
                <a:latin typeface="ＭＳ Ｐゴシック" panose="020B0600070205080204" pitchFamily="50" charset="-128"/>
              </a:rPr>
              <a:t>All Rights Reserved</a:t>
            </a:r>
            <a:r>
              <a:rPr lang="ja-JP" altLang="en-US" sz="975" dirty="0">
                <a:latin typeface="ＭＳ Ｐゴシック" panose="020B0600070205080204" pitchFamily="50" charset="-128"/>
              </a:rPr>
              <a:t>　　</a:t>
            </a:r>
            <a:r>
              <a:rPr lang="ja-JP" altLang="en-US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－  </a:t>
            </a:r>
            <a:r>
              <a:rPr lang="en-US" altLang="ja-JP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P.</a:t>
            </a:r>
            <a:r>
              <a:rPr lang="ja-JP" altLang="en-US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0 </a:t>
            </a:r>
            <a:r>
              <a:rPr lang="ja-JP" altLang="en-US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－</a:t>
            </a:r>
            <a:r>
              <a:rPr lang="ja-JP" altLang="en-US" sz="975" dirty="0">
                <a:latin typeface="ＭＳ Ｐゴシック" panose="020B0600070205080204" pitchFamily="50" charset="-128"/>
              </a:rPr>
              <a:t>　</a:t>
            </a:r>
            <a:endParaRPr lang="ja-JP" altLang="en-US" sz="975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8098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26729"/>
              </p:ext>
            </p:extLst>
          </p:nvPr>
        </p:nvGraphicFramePr>
        <p:xfrm>
          <a:off x="34836" y="26127"/>
          <a:ext cx="8594775" cy="584640"/>
        </p:xfrm>
        <a:graphic>
          <a:graphicData uri="http://schemas.openxmlformats.org/drawingml/2006/table">
            <a:tbl>
              <a:tblPr/>
              <a:tblGrid>
                <a:gridCol w="99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00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A3</a:t>
                      </a:r>
                      <a:endParaRPr kumimoji="1" lang="en-US" altLang="ja-JP" sz="2400" b="0" i="0" u="none" strike="noStrike" cap="none" normalizeH="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HGS創英角ｺﾞｼｯｸUB" panose="020B0900000000000000" pitchFamily="50" charset="-128"/>
                      </a:endParaRPr>
                    </a:p>
                  </a:txBody>
                  <a:tcPr marL="90000" marR="18000" marT="18000" marB="18000" anchor="ctr" horzOverflow="overflow">
                    <a:lnL w="28575" cap="flat" cmpd="sng" algn="ctr">
                      <a:solidFill>
                        <a:srgbClr val="009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9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600" b="0" i="0" u="none" strike="noStrike" cap="none" normalizeH="0" baseline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9000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新規性・独創性</a:t>
                      </a:r>
                      <a:r>
                        <a:rPr kumimoji="1" lang="ja-JP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000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 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9000"/>
                        </a:solidFill>
                        <a:effectLst/>
                        <a:latin typeface="Arial Black" panose="020B0A04020102020204" pitchFamily="34" charset="0"/>
                        <a:ea typeface="HGS創英角ｺﾞｼｯｸUB" panose="020B0900000000000000" pitchFamily="50" charset="-128"/>
                      </a:endParaRPr>
                    </a:p>
                  </a:txBody>
                  <a:tcPr marL="108000" marR="18000" marT="18000" marB="180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9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560000" y="6480000"/>
            <a:ext cx="2228850" cy="365125"/>
          </a:xfrm>
        </p:spPr>
        <p:txBody>
          <a:bodyPr/>
          <a:lstStyle/>
          <a:p>
            <a:fld id="{E13F7050-8FB1-4941-B9AD-552E24E7C5E1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8670375" y="47625"/>
            <a:ext cx="1188000" cy="360000"/>
          </a:xfrm>
          <a:prstGeom prst="rect">
            <a:avLst/>
          </a:prstGeom>
          <a:noFill/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（別紙２）</a:t>
            </a:r>
          </a:p>
        </p:txBody>
      </p:sp>
      <p:sp>
        <p:nvSpPr>
          <p:cNvPr id="3" name="Text Box 9">
            <a:extLst>
              <a:ext uri="{FF2B5EF4-FFF2-40B4-BE49-F238E27FC236}">
                <a16:creationId xmlns:a16="http://schemas.microsoft.com/office/drawing/2014/main" id="{F01F76F3-02C7-4464-BCDB-5DB6EF3AC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6711" y="6681832"/>
            <a:ext cx="3823162" cy="150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/>
            <a:r>
              <a:rPr lang="en-US" altLang="ja-JP" sz="975" dirty="0">
                <a:latin typeface="ＭＳ Ｐゴシック" panose="020B0600070205080204" pitchFamily="50" charset="-128"/>
              </a:rPr>
              <a:t>Copyright 2023,</a:t>
            </a:r>
            <a:r>
              <a:rPr lang="ja-JP" altLang="en-US" sz="975" dirty="0">
                <a:latin typeface="ＭＳ Ｐゴシック" panose="020B0600070205080204" pitchFamily="50" charset="-128"/>
              </a:rPr>
              <a:t>　株式会社○○○○　</a:t>
            </a:r>
            <a:r>
              <a:rPr lang="en-US" altLang="ja-JP" sz="975" dirty="0">
                <a:latin typeface="ＭＳ Ｐゴシック" panose="020B0600070205080204" pitchFamily="50" charset="-128"/>
              </a:rPr>
              <a:t>All Rights Reserved</a:t>
            </a:r>
            <a:r>
              <a:rPr lang="ja-JP" altLang="en-US" sz="975" dirty="0">
                <a:latin typeface="ＭＳ Ｐゴシック" panose="020B0600070205080204" pitchFamily="50" charset="-128"/>
              </a:rPr>
              <a:t>　　</a:t>
            </a:r>
            <a:r>
              <a:rPr lang="ja-JP" altLang="en-US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－  </a:t>
            </a:r>
            <a:r>
              <a:rPr lang="en-US" altLang="ja-JP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P.</a:t>
            </a:r>
            <a:r>
              <a:rPr lang="ja-JP" altLang="en-US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0 </a:t>
            </a:r>
            <a:r>
              <a:rPr lang="ja-JP" altLang="en-US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－</a:t>
            </a:r>
            <a:r>
              <a:rPr lang="ja-JP" altLang="en-US" sz="975" dirty="0">
                <a:latin typeface="ＭＳ Ｐゴシック" panose="020B0600070205080204" pitchFamily="50" charset="-128"/>
              </a:rPr>
              <a:t>　</a:t>
            </a:r>
            <a:endParaRPr lang="ja-JP" altLang="en-US" sz="975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2402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11665"/>
              </p:ext>
            </p:extLst>
          </p:nvPr>
        </p:nvGraphicFramePr>
        <p:xfrm>
          <a:off x="34836" y="26127"/>
          <a:ext cx="8594775" cy="584640"/>
        </p:xfrm>
        <a:graphic>
          <a:graphicData uri="http://schemas.openxmlformats.org/drawingml/2006/table">
            <a:tbl>
              <a:tblPr/>
              <a:tblGrid>
                <a:gridCol w="99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00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A4</a:t>
                      </a:r>
                      <a:endParaRPr kumimoji="1" lang="en-US" altLang="ja-JP" sz="2400" b="0" i="0" u="none" strike="noStrike" cap="none" normalizeH="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HGS創英角ｺﾞｼｯｸUB" panose="020B0900000000000000" pitchFamily="50" charset="-128"/>
                      </a:endParaRPr>
                    </a:p>
                  </a:txBody>
                  <a:tcPr marL="90000" marR="18000" marT="18000" marB="18000" anchor="ctr" horzOverflow="overflow">
                    <a:lnL w="28575" cap="flat" cmpd="sng" algn="ctr">
                      <a:solidFill>
                        <a:srgbClr val="009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9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600" b="0" i="0" u="none" strike="noStrike" cap="none" normalizeH="0" baseline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9000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地域貢献度</a:t>
                      </a:r>
                      <a:r>
                        <a:rPr kumimoji="1" lang="ja-JP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000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 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9000"/>
                        </a:solidFill>
                        <a:effectLst/>
                        <a:latin typeface="Arial Black" panose="020B0A04020102020204" pitchFamily="34" charset="0"/>
                        <a:ea typeface="HGS創英角ｺﾞｼｯｸUB" panose="020B0900000000000000" pitchFamily="50" charset="-128"/>
                      </a:endParaRPr>
                    </a:p>
                  </a:txBody>
                  <a:tcPr marL="108000" marR="18000" marT="18000" marB="180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9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560000" y="6480000"/>
            <a:ext cx="2228850" cy="365125"/>
          </a:xfrm>
        </p:spPr>
        <p:txBody>
          <a:bodyPr/>
          <a:lstStyle/>
          <a:p>
            <a:fld id="{E13F7050-8FB1-4941-B9AD-552E24E7C5E1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8670375" y="47625"/>
            <a:ext cx="1188000" cy="360000"/>
          </a:xfrm>
          <a:prstGeom prst="rect">
            <a:avLst/>
          </a:prstGeom>
          <a:noFill/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（別紙２）</a:t>
            </a:r>
          </a:p>
        </p:txBody>
      </p:sp>
      <p:sp>
        <p:nvSpPr>
          <p:cNvPr id="3" name="Text Box 9">
            <a:extLst>
              <a:ext uri="{FF2B5EF4-FFF2-40B4-BE49-F238E27FC236}">
                <a16:creationId xmlns:a16="http://schemas.microsoft.com/office/drawing/2014/main" id="{B2986493-52B2-457A-899A-0C361B4C4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6711" y="6681832"/>
            <a:ext cx="3823162" cy="150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/>
            <a:r>
              <a:rPr lang="en-US" altLang="ja-JP" sz="975" dirty="0">
                <a:latin typeface="ＭＳ Ｐゴシック" panose="020B0600070205080204" pitchFamily="50" charset="-128"/>
              </a:rPr>
              <a:t>Copyright 2023,</a:t>
            </a:r>
            <a:r>
              <a:rPr lang="ja-JP" altLang="en-US" sz="975" dirty="0">
                <a:latin typeface="ＭＳ Ｐゴシック" panose="020B0600070205080204" pitchFamily="50" charset="-128"/>
              </a:rPr>
              <a:t>　株式会社○○○○　</a:t>
            </a:r>
            <a:r>
              <a:rPr lang="en-US" altLang="ja-JP" sz="975" dirty="0">
                <a:latin typeface="ＭＳ Ｐゴシック" panose="020B0600070205080204" pitchFamily="50" charset="-128"/>
              </a:rPr>
              <a:t>All Rights Reserved</a:t>
            </a:r>
            <a:r>
              <a:rPr lang="ja-JP" altLang="en-US" sz="975" dirty="0">
                <a:latin typeface="ＭＳ Ｐゴシック" panose="020B0600070205080204" pitchFamily="50" charset="-128"/>
              </a:rPr>
              <a:t>　　</a:t>
            </a:r>
            <a:r>
              <a:rPr lang="ja-JP" altLang="en-US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－  </a:t>
            </a:r>
            <a:r>
              <a:rPr lang="en-US" altLang="ja-JP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P.</a:t>
            </a:r>
            <a:r>
              <a:rPr lang="ja-JP" altLang="en-US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0 </a:t>
            </a:r>
            <a:r>
              <a:rPr lang="ja-JP" altLang="en-US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－</a:t>
            </a:r>
            <a:r>
              <a:rPr lang="ja-JP" altLang="en-US" sz="975" dirty="0">
                <a:latin typeface="ＭＳ Ｐゴシック" panose="020B0600070205080204" pitchFamily="50" charset="-128"/>
              </a:rPr>
              <a:t>　</a:t>
            </a:r>
            <a:endParaRPr lang="ja-JP" altLang="en-US" sz="975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6581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b19c581-5df7-4c0d-930b-1e9011a4c5ee" xsi:nil="true"/>
    <lcf76f155ced4ddcb4097134ff3c332f xmlns="a4c26f44-3b4a-4f08-aa2a-a225fbca1a3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E51B0E9DA89374AB176BDCA11983D2B" ma:contentTypeVersion="14" ma:contentTypeDescription="新しいドキュメントを作成します。" ma:contentTypeScope="" ma:versionID="e631b63188b8b03ed022a39a57fceb64">
  <xsd:schema xmlns:xsd="http://www.w3.org/2001/XMLSchema" xmlns:xs="http://www.w3.org/2001/XMLSchema" xmlns:p="http://schemas.microsoft.com/office/2006/metadata/properties" xmlns:ns2="fb19c581-5df7-4c0d-930b-1e9011a4c5ee" xmlns:ns3="a4c26f44-3b4a-4f08-aa2a-a225fbca1a33" targetNamespace="http://schemas.microsoft.com/office/2006/metadata/properties" ma:root="true" ma:fieldsID="9d0cc2639c447ea767d3b65549e6d6a7" ns2:_="" ns3:_="">
    <xsd:import namespace="fb19c581-5df7-4c0d-930b-1e9011a4c5ee"/>
    <xsd:import namespace="a4c26f44-3b4a-4f08-aa2a-a225fbca1a3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19c581-5df7-4c0d-930b-1e9011a4c5e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d272154a-1ba3-4abb-8c79-ffbe7c948b92}" ma:internalName="TaxCatchAll" ma:showField="CatchAllData" ma:web="fb19c581-5df7-4c0d-930b-1e9011a4c5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26f44-3b4a-4f08-aa2a-a225fbca1a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画像タグ" ma:readOnly="false" ma:fieldId="{5cf76f15-5ced-4ddc-b409-7134ff3c332f}" ma:taxonomyMulti="true" ma:sspId="0c86558b-bc44-4960-bf97-762023c7fb3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7EAEFE-1208-47E7-8681-C3EFE2B6EF19}">
  <ds:schemaRefs>
    <ds:schemaRef ds:uri="http://schemas.microsoft.com/office/2006/metadata/properties"/>
    <ds:schemaRef ds:uri="http://schemas.microsoft.com/office/infopath/2007/PartnerControls"/>
    <ds:schemaRef ds:uri="fb19c581-5df7-4c0d-930b-1e9011a4c5ee"/>
    <ds:schemaRef ds:uri="a4c26f44-3b4a-4f08-aa2a-a225fbca1a33"/>
  </ds:schemaRefs>
</ds:datastoreItem>
</file>

<file path=customXml/itemProps2.xml><?xml version="1.0" encoding="utf-8"?>
<ds:datastoreItem xmlns:ds="http://schemas.openxmlformats.org/officeDocument/2006/customXml" ds:itemID="{3613A14A-8A3E-4543-B615-0567C475C1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CDD6A5-7487-46F3-AF99-F7B6EBCB24C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9545</TotalTime>
  <Words>184</Words>
  <Application>Microsoft Office PowerPoint</Application>
  <PresentationFormat>A4 210 x 297 mm</PresentationFormat>
  <Paragraphs>42</Paragraphs>
  <Slides>6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5" baseType="lpstr">
      <vt:lpstr>HGS創英角ｺﾞｼｯｸUB</vt:lpstr>
      <vt:lpstr>ＭＳ Ｐゴシック</vt:lpstr>
      <vt:lpstr>ＭＳ Ｐ明朝</vt:lpstr>
      <vt:lpstr>Arial</vt:lpstr>
      <vt:lpstr>Arial Black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江盛 貴之</dc:creator>
  <cp:lastModifiedBy>池田 雄策</cp:lastModifiedBy>
  <cp:revision>798</cp:revision>
  <cp:lastPrinted>2022-03-01T09:37:55Z</cp:lastPrinted>
  <dcterms:created xsi:type="dcterms:W3CDTF">2015-04-02T23:36:32Z</dcterms:created>
  <dcterms:modified xsi:type="dcterms:W3CDTF">2023-02-16T07:05:27Z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0x010100EE51B0E9DA89374AB176BDCA11983D2B</vt:lpwstr>
  </property>
  <property fmtid="{D5CDD505-2E9C-101B-9397-08002B2CF9AE}" pid="3" name="Order">
    <vt:r8>24672600</vt:r8>
  </property>
  <property fmtid="{D5CDD505-2E9C-101B-9397-08002B2CF9AE}" pid="4" name="MediaServiceImageTags">
    <vt:lpwstr/>
  </property>
</Properties>
</file>