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4"/>
  </p:notesMasterIdLst>
  <p:sldIdLst>
    <p:sldId id="261" r:id="rId2"/>
    <p:sldId id="263" r:id="rId3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1815"/>
    <a:srgbClr val="E40081"/>
    <a:srgbClr val="595757"/>
    <a:srgbClr val="35B597"/>
    <a:srgbClr val="EC6D81"/>
    <a:srgbClr val="221814"/>
    <a:srgbClr val="C23C5B"/>
    <a:srgbClr val="751C35"/>
    <a:srgbClr val="E94708"/>
    <a:srgbClr val="906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2382" y="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0"/>
            <a:ext cx="2949786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2018/9/13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9" tIns="45785" rIns="91569" bIns="457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569" tIns="45785" rIns="91569" bIns="4578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6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6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93CC5-A9B8-46A1-B8C3-70AA73E05D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072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5" Type="http://schemas.openxmlformats.org/officeDocument/2006/relationships/image" Target="../media/image3.emf"/><Relationship Id="rId15" Type="http://schemas.openxmlformats.org/officeDocument/2006/relationships/image" Target="../media/image13.png"/><Relationship Id="rId10" Type="http://schemas.openxmlformats.org/officeDocument/2006/relationships/image" Target="../media/image8.emf"/><Relationship Id="rId4" Type="http://schemas.openxmlformats.org/officeDocument/2006/relationships/image" Target="../media/image2.emf"/><Relationship Id="rId9" Type="http://schemas.openxmlformats.org/officeDocument/2006/relationships/image" Target="../media/image7.emf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jfc.go.jp/n/privacy/index.html" TargetMode="External"/><Relationship Id="rId3" Type="http://schemas.openxmlformats.org/officeDocument/2006/relationships/image" Target="../media/image9.emf"/><Relationship Id="rId7" Type="http://schemas.openxmlformats.org/officeDocument/2006/relationships/hyperlink" Target="https://www.hiwave.or.jp/about/privacy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emf"/><Relationship Id="rId4" Type="http://schemas.openxmlformats.org/officeDocument/2006/relationships/image" Target="../media/image11.emf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12"/>
            <a:ext cx="7775575" cy="10907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67" y="6853516"/>
            <a:ext cx="6465907" cy="1734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830" y="2581613"/>
            <a:ext cx="1429472" cy="26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990" y="2616451"/>
            <a:ext cx="1429472" cy="26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79" y="1966095"/>
            <a:ext cx="6263695" cy="530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305326" y="2027398"/>
            <a:ext cx="5315879" cy="3650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772" dirty="0" smtClean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～　その悩み、知的資産経営で解決しましょう！！　～</a:t>
            </a:r>
            <a:endParaRPr lang="zh-CN" altLang="en-US" sz="1772" dirty="0">
              <a:solidFill>
                <a:schemeClr val="bg1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05" y="4469239"/>
            <a:ext cx="1607989" cy="1488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075663" y="4753612"/>
            <a:ext cx="105670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5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lang="ja-JP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　参加料</a:t>
            </a:r>
            <a:endParaRPr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3400" dirty="0">
                <a:solidFill>
                  <a:schemeClr val="bg1"/>
                </a:solidFill>
                <a:latin typeface="+mj-ea"/>
                <a:ea typeface="+mj-ea"/>
              </a:rPr>
              <a:t>無料</a:t>
            </a:r>
            <a:endParaRPr lang="zh-CN" altLang="en-US" sz="3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508" y="4653319"/>
            <a:ext cx="5556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562" y="4653319"/>
            <a:ext cx="45719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2406299" y="4618429"/>
            <a:ext cx="863626" cy="300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56" dirty="0">
                <a:solidFill>
                  <a:srgbClr val="35B597"/>
                </a:solidFill>
                <a:latin typeface="+mj-ea"/>
                <a:ea typeface="+mj-ea"/>
              </a:rPr>
              <a:t>日 </a:t>
            </a:r>
            <a:r>
              <a:rPr lang="ja-JP" altLang="en-US" sz="1356" dirty="0" smtClean="0">
                <a:solidFill>
                  <a:srgbClr val="35B597"/>
                </a:solidFill>
                <a:latin typeface="+mj-ea"/>
                <a:ea typeface="+mj-ea"/>
              </a:rPr>
              <a:t>　　</a:t>
            </a:r>
            <a:r>
              <a:rPr lang="zh-CN" altLang="en-US" sz="1356" dirty="0" smtClean="0">
                <a:solidFill>
                  <a:srgbClr val="35B597"/>
                </a:solidFill>
                <a:latin typeface="+mj-ea"/>
                <a:ea typeface="+mj-ea"/>
              </a:rPr>
              <a:t>時</a:t>
            </a:r>
            <a:endParaRPr lang="zh-CN" altLang="en-US" sz="1356" dirty="0">
              <a:solidFill>
                <a:srgbClr val="35B597"/>
              </a:solidFill>
              <a:latin typeface="+mj-ea"/>
              <a:ea typeface="+mj-e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44125" y="4569006"/>
            <a:ext cx="3318284" cy="485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76" dirty="0" smtClean="0">
                <a:latin typeface="MS PGothic" pitchFamily="34" charset="-128"/>
                <a:ea typeface="MS PGothic" pitchFamily="34" charset="-128"/>
              </a:rPr>
              <a:t>平成３０年１１月１５日（木）／１６日（金）</a:t>
            </a:r>
            <a:r>
              <a:rPr lang="en-US" altLang="ja-JP" sz="1276" dirty="0" smtClean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ja-JP" sz="1276" dirty="0" smtClean="0">
                <a:latin typeface="MS PGothic" pitchFamily="34" charset="-128"/>
                <a:ea typeface="MS PGothic" pitchFamily="34" charset="-128"/>
              </a:rPr>
            </a:br>
            <a:r>
              <a:rPr lang="ja-JP" altLang="en-US" sz="1276" dirty="0" smtClean="0">
                <a:latin typeface="MS PGothic" pitchFamily="34" charset="-128"/>
                <a:ea typeface="MS PGothic" pitchFamily="34" charset="-128"/>
              </a:rPr>
              <a:t>１３：００～１６：３０</a:t>
            </a:r>
            <a:endParaRPr lang="zh-CN" altLang="en-US" sz="1276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35207" y="5059273"/>
            <a:ext cx="3837106" cy="624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76" dirty="0" smtClean="0">
                <a:latin typeface="MS PGothic" pitchFamily="34" charset="-128"/>
                <a:ea typeface="MS PGothic" pitchFamily="34" charset="-128"/>
              </a:rPr>
              <a:t>①広島会場（１５日）　　　　／ ②福山会場（１６日）</a:t>
            </a:r>
            <a:endParaRPr lang="en-US" altLang="ja-JP" sz="1276" dirty="0" smtClean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900" dirty="0" smtClean="0">
                <a:latin typeface="MS PGothic" pitchFamily="34" charset="-128"/>
                <a:ea typeface="MS PGothic" pitchFamily="34" charset="-128"/>
              </a:rPr>
              <a:t> 　㈱日本政策金融公庫　広島支店　</a:t>
            </a:r>
            <a:r>
              <a:rPr lang="ja-JP" altLang="en-US" sz="1280" dirty="0">
                <a:latin typeface="MS PGothic" pitchFamily="34" charset="-128"/>
                <a:ea typeface="MS PGothic" pitchFamily="34" charset="-128"/>
              </a:rPr>
              <a:t> ／ </a:t>
            </a:r>
            <a:r>
              <a:rPr lang="ja-JP" altLang="en-US" sz="900" dirty="0" smtClean="0">
                <a:latin typeface="MS PGothic" pitchFamily="34" charset="-128"/>
                <a:ea typeface="MS PGothic" pitchFamily="34" charset="-128"/>
              </a:rPr>
              <a:t>　広島県</a:t>
            </a:r>
            <a:r>
              <a:rPr lang="ja-JP" altLang="en-US" sz="900" dirty="0">
                <a:latin typeface="MS PGothic" pitchFamily="34" charset="-128"/>
                <a:ea typeface="MS PGothic" pitchFamily="34" charset="-128"/>
              </a:rPr>
              <a:t>福山庁舎　</a:t>
            </a:r>
            <a:r>
              <a:rPr lang="ja-JP" altLang="en-US" sz="900" dirty="0" smtClean="0">
                <a:latin typeface="MS PGothic" pitchFamily="34" charset="-128"/>
                <a:ea typeface="MS PGothic" pitchFamily="34" charset="-128"/>
              </a:rPr>
              <a:t>第１庁舎　４階</a:t>
            </a:r>
            <a:endParaRPr lang="en-US" altLang="ja-JP" sz="900" dirty="0" smtClean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900" dirty="0" smtClean="0">
                <a:latin typeface="MS PGothic" pitchFamily="34" charset="-128"/>
                <a:ea typeface="MS PGothic" pitchFamily="34" charset="-128"/>
              </a:rPr>
              <a:t>　　　　　　　６Ｆ会議室　　　　　　　　　　　　　　　　　　１４１会議室</a:t>
            </a:r>
            <a:endParaRPr lang="zh-CN" altLang="en-US" sz="9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36641" y="5599786"/>
            <a:ext cx="3725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latin typeface="MS PGothic" pitchFamily="34" charset="-128"/>
                <a:ea typeface="MS PGothic" pitchFamily="34" charset="-128"/>
              </a:rPr>
              <a:t>県内の中小企業経営者、管理者、従業員の方など（先着</a:t>
            </a:r>
            <a:r>
              <a:rPr lang="ja-JP" altLang="en-US" sz="1100" dirty="0">
                <a:latin typeface="MS PGothic" pitchFamily="34" charset="-128"/>
                <a:ea typeface="MS PGothic" pitchFamily="34" charset="-128"/>
              </a:rPr>
              <a:t>順</a:t>
            </a:r>
            <a:r>
              <a:rPr lang="ja-JP" altLang="en-US" sz="1100" dirty="0" smtClean="0">
                <a:latin typeface="MS PGothic" pitchFamily="34" charset="-128"/>
                <a:ea typeface="MS PGothic" pitchFamily="34" charset="-128"/>
              </a:rPr>
              <a:t>）</a:t>
            </a:r>
            <a:r>
              <a:rPr lang="en-US" altLang="ja-JP" sz="1100" dirty="0" smtClean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ja-JP" sz="1100" dirty="0" smtClean="0">
                <a:latin typeface="MS PGothic" pitchFamily="34" charset="-128"/>
                <a:ea typeface="MS PGothic" pitchFamily="34" charset="-128"/>
              </a:rPr>
            </a:br>
            <a:r>
              <a:rPr lang="en-US" altLang="ja-JP" sz="900" dirty="0" smtClean="0">
                <a:latin typeface="MS PGothic" pitchFamily="34" charset="-128"/>
                <a:ea typeface="MS PGothic" pitchFamily="34" charset="-128"/>
              </a:rPr>
              <a:t>※</a:t>
            </a:r>
            <a:r>
              <a:rPr lang="ja-JP" altLang="en-US" sz="900" dirty="0" smtClean="0">
                <a:latin typeface="MS PGothic" pitchFamily="34" charset="-128"/>
                <a:ea typeface="MS PGothic" pitchFamily="34" charset="-128"/>
              </a:rPr>
              <a:t>士業、専門家の方の受講はご遠慮ください。</a:t>
            </a:r>
            <a:endParaRPr lang="zh-CN" altLang="en-US" sz="900" dirty="0">
              <a:latin typeface="MS PGothic" pitchFamily="34" charset="-128"/>
              <a:ea typeface="MS PGothic" pitchFamily="34" charset="-128"/>
            </a:endParaRPr>
          </a:p>
        </p:txBody>
      </p:sp>
      <p:pic>
        <p:nvPicPr>
          <p:cNvPr id="51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084" y="5184866"/>
            <a:ext cx="58679" cy="261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531" y="5193924"/>
            <a:ext cx="5556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2403447" y="5128122"/>
            <a:ext cx="863626" cy="300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56" dirty="0" smtClean="0">
                <a:solidFill>
                  <a:srgbClr val="35B597"/>
                </a:solidFill>
                <a:latin typeface="+mj-ea"/>
                <a:ea typeface="+mj-ea"/>
              </a:rPr>
              <a:t>会</a:t>
            </a:r>
            <a:r>
              <a:rPr lang="ja-JP" altLang="en-US" sz="1356" dirty="0" smtClean="0">
                <a:solidFill>
                  <a:srgbClr val="35B597"/>
                </a:solidFill>
                <a:latin typeface="+mj-ea"/>
                <a:ea typeface="+mj-ea"/>
              </a:rPr>
              <a:t>　　</a:t>
            </a:r>
            <a:r>
              <a:rPr lang="zh-CN" altLang="en-US" sz="1356" dirty="0" smtClean="0">
                <a:solidFill>
                  <a:srgbClr val="35B597"/>
                </a:solidFill>
                <a:latin typeface="+mj-ea"/>
                <a:ea typeface="+mj-ea"/>
              </a:rPr>
              <a:t> </a:t>
            </a:r>
            <a:r>
              <a:rPr lang="zh-CN" altLang="en-US" sz="1356" dirty="0">
                <a:solidFill>
                  <a:srgbClr val="35B597"/>
                </a:solidFill>
                <a:latin typeface="+mj-ea"/>
                <a:ea typeface="+mj-ea"/>
              </a:rPr>
              <a:t>場</a:t>
            </a:r>
          </a:p>
        </p:txBody>
      </p:sp>
      <p:pic>
        <p:nvPicPr>
          <p:cNvPr id="54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145" y="5665049"/>
            <a:ext cx="50291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734" y="5661295"/>
            <a:ext cx="55563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2401068" y="5615776"/>
            <a:ext cx="883575" cy="3016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60" dirty="0" smtClean="0">
                <a:solidFill>
                  <a:srgbClr val="35B597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参加対象</a:t>
            </a:r>
            <a:endParaRPr lang="zh-CN" altLang="en-US" sz="1360" dirty="0">
              <a:solidFill>
                <a:srgbClr val="35B597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335" y="6565900"/>
            <a:ext cx="2070100" cy="1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778135" y="6868530"/>
            <a:ext cx="23209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　</a:t>
            </a:r>
            <a:r>
              <a:rPr lang="ja-JP" altLang="en-US" sz="1100" b="1" dirty="0" smtClean="0"/>
              <a:t>＜プログラム＞</a:t>
            </a:r>
            <a:endParaRPr lang="en-US" altLang="ja-JP" sz="1100" b="1" dirty="0" smtClean="0"/>
          </a:p>
          <a:p>
            <a:r>
              <a:rPr lang="ja-JP" altLang="en-US" sz="1400" dirty="0"/>
              <a:t>　</a:t>
            </a:r>
            <a:r>
              <a:rPr lang="ja-JP" altLang="en-US" sz="1200" dirty="0" smtClean="0"/>
              <a:t>知的資産経営とは？</a:t>
            </a:r>
            <a:endParaRPr lang="ja-JP" altLang="en-US" sz="1200" dirty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強みを探求するには！？</a:t>
            </a:r>
            <a:endParaRPr lang="ja-JP" altLang="en-US" sz="1200" dirty="0"/>
          </a:p>
        </p:txBody>
      </p:sp>
      <p:pic>
        <p:nvPicPr>
          <p:cNvPr id="62" name="Picture 1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45" y="7134859"/>
            <a:ext cx="2070100" cy="1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1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45" y="7583255"/>
            <a:ext cx="2070100" cy="1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1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835" y="6554787"/>
            <a:ext cx="2070100" cy="1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1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673" y="7134859"/>
            <a:ext cx="2070100" cy="1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1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976" y="7588811"/>
            <a:ext cx="2070100" cy="1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" name="TextBox 72"/>
          <p:cNvSpPr txBox="1"/>
          <p:nvPr/>
        </p:nvSpPr>
        <p:spPr>
          <a:xfrm>
            <a:off x="3348731" y="7121590"/>
            <a:ext cx="2333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強み</a:t>
            </a:r>
            <a:r>
              <a:rPr lang="ja-JP" altLang="en-US" sz="1200" dirty="0"/>
              <a:t>の活用！（</a:t>
            </a:r>
            <a:r>
              <a:rPr lang="ja-JP" altLang="en-US" sz="1200" dirty="0" smtClean="0"/>
              <a:t>事例</a:t>
            </a:r>
            <a:r>
              <a:rPr lang="ja-JP" altLang="en-US" sz="1200" dirty="0"/>
              <a:t>紹介</a:t>
            </a:r>
            <a:r>
              <a:rPr lang="ja-JP" altLang="en-US" sz="1200" dirty="0" smtClean="0"/>
              <a:t>）</a:t>
            </a:r>
            <a:endParaRPr lang="zh-CN" altLang="en-US" sz="1200" dirty="0"/>
          </a:p>
          <a:p>
            <a:r>
              <a:rPr lang="ja-JP" altLang="en-US" sz="1200" dirty="0" smtClean="0"/>
              <a:t>目標達成のためのツール紹介！</a:t>
            </a:r>
            <a:endParaRPr lang="ja-JP" alt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272990" y="8113668"/>
            <a:ext cx="880369" cy="4524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780" dirty="0" smtClean="0"/>
              <a:t>講　　師</a:t>
            </a:r>
            <a:r>
              <a:rPr lang="en-US" altLang="ja-JP" sz="780" dirty="0" smtClean="0"/>
              <a:t/>
            </a:r>
            <a:br>
              <a:rPr lang="en-US" altLang="ja-JP" sz="780" dirty="0" smtClean="0"/>
            </a:br>
            <a:r>
              <a:rPr lang="ja-JP" altLang="en-US" sz="780" dirty="0" smtClean="0"/>
              <a:t>中小企業診断</a:t>
            </a:r>
            <a:r>
              <a:rPr lang="ja-JP" altLang="en-US" sz="780" dirty="0"/>
              <a:t>士</a:t>
            </a:r>
          </a:p>
          <a:p>
            <a:pPr algn="ctr"/>
            <a:r>
              <a:rPr lang="ja-JP" altLang="en-US" sz="780" dirty="0" smtClean="0"/>
              <a:t>吉田　英憲</a:t>
            </a:r>
            <a:endParaRPr lang="zh-CN" altLang="en-US" sz="780" dirty="0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35" y="8653410"/>
            <a:ext cx="6105429" cy="37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015301" y="8679390"/>
            <a:ext cx="6395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rgbClr val="35B597"/>
                </a:solidFill>
              </a:rPr>
              <a:t>セミナー終了後（</a:t>
            </a:r>
            <a:r>
              <a:rPr lang="en-US" altLang="ja-JP" sz="1400" b="1" dirty="0" smtClean="0">
                <a:solidFill>
                  <a:srgbClr val="35B597"/>
                </a:solidFill>
              </a:rPr>
              <a:t>16</a:t>
            </a:r>
            <a:r>
              <a:rPr lang="ja-JP" altLang="en-US" sz="1400" b="1" dirty="0" smtClean="0">
                <a:solidFill>
                  <a:srgbClr val="35B597"/>
                </a:solidFill>
              </a:rPr>
              <a:t>：</a:t>
            </a:r>
            <a:r>
              <a:rPr lang="en-US" altLang="ja-JP" sz="1400" b="1" dirty="0" smtClean="0">
                <a:solidFill>
                  <a:srgbClr val="35B597"/>
                </a:solidFill>
              </a:rPr>
              <a:t>00</a:t>
            </a:r>
            <a:r>
              <a:rPr lang="ja-JP" altLang="en-US" sz="1400" b="1" dirty="0" smtClean="0">
                <a:solidFill>
                  <a:srgbClr val="35B597"/>
                </a:solidFill>
              </a:rPr>
              <a:t>～</a:t>
            </a:r>
            <a:r>
              <a:rPr lang="en-US" altLang="ja-JP" sz="1400" b="1" dirty="0" smtClean="0">
                <a:solidFill>
                  <a:srgbClr val="35B597"/>
                </a:solidFill>
              </a:rPr>
              <a:t>16</a:t>
            </a:r>
            <a:r>
              <a:rPr lang="ja-JP" altLang="en-US" sz="1400" b="1" dirty="0" smtClean="0">
                <a:solidFill>
                  <a:srgbClr val="35B597"/>
                </a:solidFill>
              </a:rPr>
              <a:t>：</a:t>
            </a:r>
            <a:r>
              <a:rPr lang="en-US" altLang="ja-JP" sz="1400" b="1" dirty="0" smtClean="0">
                <a:solidFill>
                  <a:srgbClr val="35B597"/>
                </a:solidFill>
              </a:rPr>
              <a:t>30</a:t>
            </a:r>
            <a:r>
              <a:rPr lang="ja-JP" altLang="en-US" sz="1400" b="1" dirty="0" smtClean="0">
                <a:solidFill>
                  <a:srgbClr val="35B597"/>
                </a:solidFill>
              </a:rPr>
              <a:t>）には、個別相談会も開催いたします！！</a:t>
            </a:r>
            <a:endParaRPr lang="zh-CN" altLang="en-US" sz="1400" b="1" dirty="0">
              <a:solidFill>
                <a:srgbClr val="35B597"/>
              </a:solidFill>
            </a:endParaRPr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53" y="9068033"/>
            <a:ext cx="6120000" cy="75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6868" y="289630"/>
            <a:ext cx="471974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EC6D8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GPSoeiKakugothicUB" pitchFamily="34" charset="-128"/>
                <a:ea typeface="HGPSoeiKakugothicUB" pitchFamily="34" charset="-128"/>
              </a:rPr>
              <a:t>知的資産経営セミナー</a:t>
            </a:r>
            <a:endParaRPr lang="ja-JP" altLang="en-US" sz="2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EC6D8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499289" y="635538"/>
            <a:ext cx="492795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SoeiKakugothicUB" pitchFamily="34" charset="-128"/>
                <a:ea typeface="HGPSoeiKakugothicUB" pitchFamily="34" charset="-128"/>
              </a:rPr>
              <a:t>「自社流の経営」で、</a:t>
            </a:r>
            <a:r>
              <a:rPr lang="en-US" altLang="ja-JP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SoeiKakugothicUB" pitchFamily="34" charset="-128"/>
                <a:ea typeface="HGPSoeiKakugothicUB" pitchFamily="34" charset="-128"/>
              </a:rPr>
              <a:t/>
            </a:r>
            <a:br>
              <a:rPr lang="en-US" altLang="ja-JP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SoeiKakugothicUB" pitchFamily="34" charset="-128"/>
                <a:ea typeface="HGPSoeiKakugothicUB" pitchFamily="34" charset="-128"/>
              </a:rPr>
            </a:br>
            <a:r>
              <a:rPr lang="ja-JP" altLang="en-US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SoeiKakugothicUB" pitchFamily="34" charset="-128"/>
                <a:ea typeface="HGPSoeiKakugothicUB" pitchFamily="34" charset="-128"/>
              </a:rPr>
              <a:t>夢を実現させよう！！</a:t>
            </a:r>
            <a:endParaRPr lang="ja-JP" altLang="en-US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SoeiKakugothicUB" pitchFamily="34" charset="-128"/>
              <a:ea typeface="HGPSoeiKakugothicUB" pitchFamily="34" charset="-128"/>
            </a:endParaRPr>
          </a:p>
        </p:txBody>
      </p:sp>
      <p:pic>
        <p:nvPicPr>
          <p:cNvPr id="57" name="図 56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857" y="6915897"/>
            <a:ext cx="850495" cy="1250153"/>
          </a:xfrm>
          <a:prstGeom prst="rect">
            <a:avLst/>
          </a:prstGeom>
        </p:spPr>
      </p:pic>
      <p:sp>
        <p:nvSpPr>
          <p:cNvPr id="2" name="角丸四角形吹き出し 1"/>
          <p:cNvSpPr/>
          <p:nvPr/>
        </p:nvSpPr>
        <p:spPr>
          <a:xfrm>
            <a:off x="757636" y="6023357"/>
            <a:ext cx="5664632" cy="798384"/>
          </a:xfrm>
          <a:prstGeom prst="wedgeRoundRectCallout">
            <a:avLst>
              <a:gd name="adj1" fmla="val 47308"/>
              <a:gd name="adj2" fmla="val 87549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 smtClean="0"/>
              <a:t>自社の強み（知的資産）を有効に組み合わせ活用していくことを通じて、</a:t>
            </a:r>
            <a:r>
              <a:rPr lang="ja-JP" altLang="en-US" sz="1400" b="1" u="sng" dirty="0" smtClean="0"/>
              <a:t>収益につなげる経営</a:t>
            </a:r>
            <a:r>
              <a:rPr lang="ja-JP" altLang="en-US" sz="1400" dirty="0" smtClean="0"/>
              <a:t>を「知的資産経営」といいます。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そんな当たり前のことが、</a:t>
            </a:r>
            <a:r>
              <a:rPr lang="ja-JP" altLang="en-US" sz="1400" b="1" u="sng" dirty="0" smtClean="0"/>
              <a:t>自社流の経営を確立する</a:t>
            </a:r>
            <a:r>
              <a:rPr lang="ja-JP" altLang="en-US" sz="1400" dirty="0" smtClean="0"/>
              <a:t>極意ですよ！！</a:t>
            </a:r>
            <a:endParaRPr kumimoji="1" lang="ja-JP" altLang="en-US" sz="14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67670" y="2583806"/>
            <a:ext cx="1215987" cy="2228942"/>
          </a:xfrm>
          <a:prstGeom prst="rect">
            <a:avLst/>
          </a:prstGeom>
        </p:spPr>
      </p:pic>
      <p:sp>
        <p:nvSpPr>
          <p:cNvPr id="5" name="円形吹き出し 4"/>
          <p:cNvSpPr/>
          <p:nvPr/>
        </p:nvSpPr>
        <p:spPr>
          <a:xfrm>
            <a:off x="2115655" y="3081174"/>
            <a:ext cx="3748210" cy="455830"/>
          </a:xfrm>
          <a:prstGeom prst="wedgeEllipseCallout">
            <a:avLst>
              <a:gd name="adj1" fmla="val -62966"/>
              <a:gd name="adj2" fmla="val 5425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何をやればいいのか、毎日悩んでいる。</a:t>
            </a:r>
            <a:endParaRPr kumimoji="1" lang="ja-JP" altLang="en-US" sz="1200" dirty="0"/>
          </a:p>
        </p:txBody>
      </p:sp>
      <p:sp>
        <p:nvSpPr>
          <p:cNvPr id="6" name="円形吹き出し 5"/>
          <p:cNvSpPr/>
          <p:nvPr/>
        </p:nvSpPr>
        <p:spPr>
          <a:xfrm>
            <a:off x="2242013" y="4063448"/>
            <a:ext cx="3582705" cy="501321"/>
          </a:xfrm>
          <a:prstGeom prst="wedgeEllipseCallout">
            <a:avLst>
              <a:gd name="adj1" fmla="val -69703"/>
              <a:gd name="adj2" fmla="val -91082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経営計画はあるが、</a:t>
            </a:r>
            <a:r>
              <a:rPr kumimoji="1" lang="en-US" altLang="ja-JP" sz="1200" dirty="0" smtClean="0"/>
              <a:t/>
            </a:r>
            <a:br>
              <a:rPr kumimoji="1" lang="en-US" altLang="ja-JP" sz="1200" dirty="0" smtClean="0"/>
            </a:br>
            <a:r>
              <a:rPr kumimoji="1" lang="ja-JP" altLang="en-US" sz="1200" dirty="0" smtClean="0"/>
              <a:t>実行が中途半端になってしまう</a:t>
            </a:r>
            <a:r>
              <a:rPr kumimoji="1" lang="ja-JP" altLang="en-US" sz="1100" dirty="0" smtClean="0"/>
              <a:t>。</a:t>
            </a:r>
            <a:endParaRPr kumimoji="1" lang="ja-JP" altLang="en-US" sz="11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740535" y="3015453"/>
            <a:ext cx="1619389" cy="1779824"/>
          </a:xfrm>
          <a:prstGeom prst="rect">
            <a:avLst/>
          </a:prstGeom>
        </p:spPr>
      </p:pic>
      <p:sp>
        <p:nvSpPr>
          <p:cNvPr id="8" name="円形吹き出し 7"/>
          <p:cNvSpPr/>
          <p:nvPr/>
        </p:nvSpPr>
        <p:spPr>
          <a:xfrm>
            <a:off x="2267010" y="3608736"/>
            <a:ext cx="3484832" cy="411986"/>
          </a:xfrm>
          <a:prstGeom prst="wedgeEllipseCallout">
            <a:avLst>
              <a:gd name="adj1" fmla="val 59736"/>
              <a:gd name="adj2" fmla="val 75028"/>
            </a:avLst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毎日忙しいのに、売上があがらない。</a:t>
            </a:r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7635" y="9125914"/>
            <a:ext cx="6072945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0070C0"/>
                </a:solidFill>
              </a:rPr>
              <a:t>◆申込方法については、裏面をご参照ください。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87382" y="9562194"/>
            <a:ext cx="59987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主　催　</a:t>
            </a:r>
            <a:r>
              <a:rPr lang="ja-JP" altLang="en-US" sz="1400" dirty="0"/>
              <a:t>：（公財）ひろしま産業振興</a:t>
            </a:r>
            <a:r>
              <a:rPr lang="ja-JP" altLang="en-US" sz="1400" dirty="0" smtClean="0"/>
              <a:t>機構、</a:t>
            </a:r>
            <a:r>
              <a:rPr kumimoji="1" lang="ja-JP" altLang="en-US" sz="1400" dirty="0" smtClean="0"/>
              <a:t>（株）日本政策金融公庫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17695" y="9865584"/>
            <a:ext cx="605817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後援（予定）：広島県，（株）広島銀行，（株）もみじ銀行，広島信用金庫，呉信用金庫，しまなみ信用金庫</a:t>
            </a:r>
            <a:r>
              <a:rPr kumimoji="1" lang="en-US" altLang="ja-JP" sz="1050" dirty="0" smtClean="0"/>
              <a:t/>
            </a:r>
            <a:br>
              <a:rPr kumimoji="1" lang="en-US" altLang="ja-JP" sz="1050" dirty="0" smtClean="0"/>
            </a:br>
            <a:r>
              <a:rPr kumimoji="1" lang="ja-JP" altLang="en-US" sz="1050" dirty="0" smtClean="0"/>
              <a:t>　　　　　　　　広島みどり信用金庫，広島県信用組合，信用組合広島商銀，両備信用</a:t>
            </a:r>
            <a:r>
              <a:rPr lang="ja-JP" altLang="en-US" sz="1050" dirty="0"/>
              <a:t>組合</a:t>
            </a:r>
            <a:r>
              <a:rPr kumimoji="1" lang="ja-JP" altLang="en-US" sz="1050" dirty="0" smtClean="0"/>
              <a:t>，備後信用組合</a:t>
            </a:r>
            <a:r>
              <a:rPr kumimoji="1" lang="en-US" altLang="ja-JP" sz="1050" dirty="0" smtClean="0"/>
              <a:t/>
            </a:r>
            <a:br>
              <a:rPr kumimoji="1" lang="en-US" altLang="ja-JP" sz="1050" dirty="0" smtClean="0"/>
            </a:br>
            <a:r>
              <a:rPr kumimoji="1" lang="ja-JP" altLang="en-US" sz="1050" dirty="0" smtClean="0"/>
              <a:t>　　　　　　　　広島県商工会連合会，広島県商工会議所連合会</a:t>
            </a:r>
            <a:endParaRPr kumimoji="1" lang="ja-JP" altLang="en-US" sz="1050" dirty="0"/>
          </a:p>
        </p:txBody>
      </p:sp>
      <p:sp>
        <p:nvSpPr>
          <p:cNvPr id="48" name="円形吹き出し 47"/>
          <p:cNvSpPr/>
          <p:nvPr/>
        </p:nvSpPr>
        <p:spPr>
          <a:xfrm>
            <a:off x="2277774" y="2542317"/>
            <a:ext cx="3463305" cy="455830"/>
          </a:xfrm>
          <a:prstGeom prst="wedgeEllipseCallout">
            <a:avLst>
              <a:gd name="adj1" fmla="val -71393"/>
              <a:gd name="adj2" fmla="val 113047"/>
            </a:avLst>
          </a:prstGeom>
          <a:solidFill>
            <a:schemeClr val="accent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想い</a:t>
            </a:r>
            <a:r>
              <a:rPr lang="ja-JP" altLang="en-US" sz="1200" dirty="0" smtClean="0"/>
              <a:t>が社員に伝わらない。</a:t>
            </a:r>
            <a:endParaRPr kumimoji="1" lang="ja-JP" altLang="en-US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02405" y="7583255"/>
            <a:ext cx="5508451" cy="1232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＜講師プロフィール＞</a:t>
            </a:r>
            <a:endParaRPr lang="en-US" altLang="ja-JP" sz="9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九州</a:t>
            </a:r>
            <a:r>
              <a:rPr lang="ja-JP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 経済学部卒業後</a:t>
            </a:r>
            <a:r>
              <a:rPr lang="ja-JP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㈱日立</a:t>
            </a:r>
            <a:r>
              <a:rPr lang="ja-JP" altLang="en-US" sz="9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製作所にてグ</a:t>
            </a:r>
            <a:r>
              <a:rPr lang="ja-JP" altLang="ja-JP" sz="9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ループ内</a:t>
            </a:r>
            <a:r>
              <a:rPr lang="ja-JP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コンサルティング業務に</a:t>
            </a:r>
            <a:r>
              <a:rPr lang="ja-JP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従事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し、経営戦略ツールの導入支援を担当。その経験を活かし、後継者・経営幹部育成など幅広い分野で活躍中！！</a:t>
            </a:r>
            <a:endParaRPr lang="ja-JP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的資産経営に関しては、独立行政法人中小企業基盤整備機構が発行している「知的資産経営・事業価値を高める経営レポート」の作成ワーキングメンバーや、特許庁が行った「知財評価を活用した融資の促進に関する調査研究報告書」の調査メンバーとして深く携わり、研修や講演など実績は豊富。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/>
          </a:p>
        </p:txBody>
      </p:sp>
      <p:grpSp>
        <p:nvGrpSpPr>
          <p:cNvPr id="15" name="Group 4"/>
          <p:cNvGrpSpPr>
            <a:grpSpLocks noChangeAspect="1"/>
          </p:cNvGrpSpPr>
          <p:nvPr/>
        </p:nvGrpSpPr>
        <p:grpSpPr bwMode="auto">
          <a:xfrm flipV="1">
            <a:off x="3305767" y="7200733"/>
            <a:ext cx="92709" cy="303378"/>
            <a:chOff x="1934" y="3877"/>
            <a:chExt cx="142" cy="478"/>
          </a:xfrm>
        </p:grpSpPr>
        <p:sp>
          <p:nvSpPr>
            <p:cNvPr id="23" name="Freeform 5"/>
            <p:cNvSpPr>
              <a:spLocks/>
            </p:cNvSpPr>
            <p:nvPr/>
          </p:nvSpPr>
          <p:spPr bwMode="auto">
            <a:xfrm>
              <a:off x="1979" y="3877"/>
              <a:ext cx="53" cy="64"/>
            </a:xfrm>
            <a:custGeom>
              <a:avLst/>
              <a:gdLst>
                <a:gd name="T0" fmla="*/ 9 w 19"/>
                <a:gd name="T1" fmla="*/ 23 h 23"/>
                <a:gd name="T2" fmla="*/ 9 w 19"/>
                <a:gd name="T3" fmla="*/ 0 h 23"/>
                <a:gd name="T4" fmla="*/ 9 w 19"/>
                <a:gd name="T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3">
                  <a:moveTo>
                    <a:pt x="9" y="23"/>
                  </a:moveTo>
                  <a:cubicBezTo>
                    <a:pt x="9" y="23"/>
                    <a:pt x="0" y="0"/>
                    <a:pt x="9" y="0"/>
                  </a:cubicBezTo>
                  <a:cubicBezTo>
                    <a:pt x="19" y="0"/>
                    <a:pt x="9" y="23"/>
                    <a:pt x="9" y="23"/>
                  </a:cubicBezTo>
                  <a:close/>
                </a:path>
              </a:pathLst>
            </a:custGeom>
            <a:solidFill>
              <a:srgbClr val="35B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28" name="Freeform 6"/>
            <p:cNvSpPr>
              <a:spLocks/>
            </p:cNvSpPr>
            <p:nvPr/>
          </p:nvSpPr>
          <p:spPr bwMode="auto">
            <a:xfrm>
              <a:off x="1934" y="3896"/>
              <a:ext cx="70" cy="50"/>
            </a:xfrm>
            <a:custGeom>
              <a:avLst/>
              <a:gdLst>
                <a:gd name="T0" fmla="*/ 25 w 25"/>
                <a:gd name="T1" fmla="*/ 16 h 18"/>
                <a:gd name="T2" fmla="*/ 3 w 25"/>
                <a:gd name="T3" fmla="*/ 9 h 18"/>
                <a:gd name="T4" fmla="*/ 25 w 25"/>
                <a:gd name="T5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8">
                  <a:moveTo>
                    <a:pt x="25" y="16"/>
                  </a:moveTo>
                  <a:cubicBezTo>
                    <a:pt x="25" y="16"/>
                    <a:pt x="0" y="18"/>
                    <a:pt x="3" y="9"/>
                  </a:cubicBezTo>
                  <a:cubicBezTo>
                    <a:pt x="6" y="0"/>
                    <a:pt x="25" y="16"/>
                    <a:pt x="25" y="16"/>
                  </a:cubicBezTo>
                  <a:close/>
                </a:path>
              </a:pathLst>
            </a:custGeom>
            <a:solidFill>
              <a:srgbClr val="35B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29" name="Freeform 7"/>
            <p:cNvSpPr>
              <a:spLocks/>
            </p:cNvSpPr>
            <p:nvPr/>
          </p:nvSpPr>
          <p:spPr bwMode="auto">
            <a:xfrm>
              <a:off x="1946" y="3941"/>
              <a:ext cx="58" cy="69"/>
            </a:xfrm>
            <a:custGeom>
              <a:avLst/>
              <a:gdLst>
                <a:gd name="T0" fmla="*/ 21 w 21"/>
                <a:gd name="T1" fmla="*/ 0 h 25"/>
                <a:gd name="T2" fmla="*/ 8 w 21"/>
                <a:gd name="T3" fmla="*/ 19 h 25"/>
                <a:gd name="T4" fmla="*/ 21 w 21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25">
                  <a:moveTo>
                    <a:pt x="21" y="0"/>
                  </a:moveTo>
                  <a:cubicBezTo>
                    <a:pt x="21" y="0"/>
                    <a:pt x="15" y="25"/>
                    <a:pt x="8" y="19"/>
                  </a:cubicBezTo>
                  <a:cubicBezTo>
                    <a:pt x="0" y="13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35B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30" name="Freeform 8"/>
            <p:cNvSpPr>
              <a:spLocks/>
            </p:cNvSpPr>
            <p:nvPr/>
          </p:nvSpPr>
          <p:spPr bwMode="auto">
            <a:xfrm>
              <a:off x="2004" y="3941"/>
              <a:ext cx="61" cy="69"/>
            </a:xfrm>
            <a:custGeom>
              <a:avLst/>
              <a:gdLst>
                <a:gd name="T0" fmla="*/ 0 w 22"/>
                <a:gd name="T1" fmla="*/ 0 h 25"/>
                <a:gd name="T2" fmla="*/ 14 w 22"/>
                <a:gd name="T3" fmla="*/ 19 h 25"/>
                <a:gd name="T4" fmla="*/ 0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0" y="0"/>
                  </a:moveTo>
                  <a:cubicBezTo>
                    <a:pt x="0" y="0"/>
                    <a:pt x="22" y="13"/>
                    <a:pt x="14" y="19"/>
                  </a:cubicBezTo>
                  <a:cubicBezTo>
                    <a:pt x="6" y="2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5B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31" name="Freeform 9"/>
            <p:cNvSpPr>
              <a:spLocks/>
            </p:cNvSpPr>
            <p:nvPr/>
          </p:nvSpPr>
          <p:spPr bwMode="auto">
            <a:xfrm>
              <a:off x="2004" y="3896"/>
              <a:ext cx="72" cy="50"/>
            </a:xfrm>
            <a:custGeom>
              <a:avLst/>
              <a:gdLst>
                <a:gd name="T0" fmla="*/ 0 w 26"/>
                <a:gd name="T1" fmla="*/ 16 h 18"/>
                <a:gd name="T2" fmla="*/ 23 w 26"/>
                <a:gd name="T3" fmla="*/ 9 h 18"/>
                <a:gd name="T4" fmla="*/ 0 w 26"/>
                <a:gd name="T5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18">
                  <a:moveTo>
                    <a:pt x="0" y="16"/>
                  </a:moveTo>
                  <a:cubicBezTo>
                    <a:pt x="0" y="16"/>
                    <a:pt x="20" y="0"/>
                    <a:pt x="23" y="9"/>
                  </a:cubicBezTo>
                  <a:cubicBezTo>
                    <a:pt x="26" y="18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35B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32" name="Freeform 10"/>
            <p:cNvSpPr>
              <a:spLocks/>
            </p:cNvSpPr>
            <p:nvPr/>
          </p:nvSpPr>
          <p:spPr bwMode="auto">
            <a:xfrm>
              <a:off x="1979" y="4222"/>
              <a:ext cx="53" cy="67"/>
            </a:xfrm>
            <a:custGeom>
              <a:avLst/>
              <a:gdLst>
                <a:gd name="T0" fmla="*/ 9 w 19"/>
                <a:gd name="T1" fmla="*/ 24 h 24"/>
                <a:gd name="T2" fmla="*/ 9 w 19"/>
                <a:gd name="T3" fmla="*/ 0 h 24"/>
                <a:gd name="T4" fmla="*/ 9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9" y="24"/>
                  </a:moveTo>
                  <a:cubicBezTo>
                    <a:pt x="9" y="24"/>
                    <a:pt x="0" y="0"/>
                    <a:pt x="9" y="0"/>
                  </a:cubicBezTo>
                  <a:cubicBezTo>
                    <a:pt x="19" y="0"/>
                    <a:pt x="9" y="24"/>
                    <a:pt x="9" y="24"/>
                  </a:cubicBezTo>
                  <a:close/>
                </a:path>
              </a:pathLst>
            </a:custGeom>
            <a:solidFill>
              <a:srgbClr val="EC6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33" name="Freeform 11"/>
            <p:cNvSpPr>
              <a:spLocks/>
            </p:cNvSpPr>
            <p:nvPr/>
          </p:nvSpPr>
          <p:spPr bwMode="auto">
            <a:xfrm>
              <a:off x="1934" y="4244"/>
              <a:ext cx="70" cy="47"/>
            </a:xfrm>
            <a:custGeom>
              <a:avLst/>
              <a:gdLst>
                <a:gd name="T0" fmla="*/ 25 w 25"/>
                <a:gd name="T1" fmla="*/ 16 h 17"/>
                <a:gd name="T2" fmla="*/ 3 w 25"/>
                <a:gd name="T3" fmla="*/ 9 h 17"/>
                <a:gd name="T4" fmla="*/ 25 w 25"/>
                <a:gd name="T5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7">
                  <a:moveTo>
                    <a:pt x="25" y="16"/>
                  </a:moveTo>
                  <a:cubicBezTo>
                    <a:pt x="25" y="16"/>
                    <a:pt x="0" y="17"/>
                    <a:pt x="3" y="9"/>
                  </a:cubicBezTo>
                  <a:cubicBezTo>
                    <a:pt x="6" y="0"/>
                    <a:pt x="25" y="16"/>
                    <a:pt x="25" y="16"/>
                  </a:cubicBezTo>
                  <a:close/>
                </a:path>
              </a:pathLst>
            </a:custGeom>
            <a:solidFill>
              <a:srgbClr val="EC6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34" name="Freeform 12"/>
            <p:cNvSpPr>
              <a:spLocks/>
            </p:cNvSpPr>
            <p:nvPr/>
          </p:nvSpPr>
          <p:spPr bwMode="auto">
            <a:xfrm>
              <a:off x="1946" y="4289"/>
              <a:ext cx="58" cy="66"/>
            </a:xfrm>
            <a:custGeom>
              <a:avLst/>
              <a:gdLst>
                <a:gd name="T0" fmla="*/ 21 w 21"/>
                <a:gd name="T1" fmla="*/ 0 h 24"/>
                <a:gd name="T2" fmla="*/ 8 w 21"/>
                <a:gd name="T3" fmla="*/ 19 h 24"/>
                <a:gd name="T4" fmla="*/ 21 w 21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24">
                  <a:moveTo>
                    <a:pt x="21" y="0"/>
                  </a:moveTo>
                  <a:cubicBezTo>
                    <a:pt x="21" y="0"/>
                    <a:pt x="15" y="24"/>
                    <a:pt x="8" y="19"/>
                  </a:cubicBezTo>
                  <a:cubicBezTo>
                    <a:pt x="0" y="13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EC6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35" name="Freeform 13"/>
            <p:cNvSpPr>
              <a:spLocks/>
            </p:cNvSpPr>
            <p:nvPr/>
          </p:nvSpPr>
          <p:spPr bwMode="auto">
            <a:xfrm>
              <a:off x="2004" y="4289"/>
              <a:ext cx="61" cy="66"/>
            </a:xfrm>
            <a:custGeom>
              <a:avLst/>
              <a:gdLst>
                <a:gd name="T0" fmla="*/ 0 w 22"/>
                <a:gd name="T1" fmla="*/ 0 h 24"/>
                <a:gd name="T2" fmla="*/ 14 w 22"/>
                <a:gd name="T3" fmla="*/ 19 h 24"/>
                <a:gd name="T4" fmla="*/ 0 w 22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4">
                  <a:moveTo>
                    <a:pt x="0" y="0"/>
                  </a:moveTo>
                  <a:cubicBezTo>
                    <a:pt x="0" y="0"/>
                    <a:pt x="22" y="13"/>
                    <a:pt x="14" y="19"/>
                  </a:cubicBezTo>
                  <a:cubicBezTo>
                    <a:pt x="6" y="2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C6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36" name="Freeform 14"/>
            <p:cNvSpPr>
              <a:spLocks/>
            </p:cNvSpPr>
            <p:nvPr/>
          </p:nvSpPr>
          <p:spPr bwMode="auto">
            <a:xfrm>
              <a:off x="2004" y="4244"/>
              <a:ext cx="72" cy="47"/>
            </a:xfrm>
            <a:custGeom>
              <a:avLst/>
              <a:gdLst>
                <a:gd name="T0" fmla="*/ 0 w 26"/>
                <a:gd name="T1" fmla="*/ 16 h 17"/>
                <a:gd name="T2" fmla="*/ 23 w 26"/>
                <a:gd name="T3" fmla="*/ 9 h 17"/>
                <a:gd name="T4" fmla="*/ 0 w 26"/>
                <a:gd name="T5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17">
                  <a:moveTo>
                    <a:pt x="0" y="16"/>
                  </a:moveTo>
                  <a:cubicBezTo>
                    <a:pt x="0" y="16"/>
                    <a:pt x="20" y="0"/>
                    <a:pt x="23" y="9"/>
                  </a:cubicBezTo>
                  <a:cubicBezTo>
                    <a:pt x="26" y="17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EC6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</p:grpSp>
      <p:grpSp>
        <p:nvGrpSpPr>
          <p:cNvPr id="70" name="Group 4"/>
          <p:cNvGrpSpPr>
            <a:grpSpLocks noChangeAspect="1"/>
          </p:cNvGrpSpPr>
          <p:nvPr/>
        </p:nvGrpSpPr>
        <p:grpSpPr bwMode="auto">
          <a:xfrm flipV="1">
            <a:off x="858995" y="7195138"/>
            <a:ext cx="92709" cy="303378"/>
            <a:chOff x="1934" y="3877"/>
            <a:chExt cx="142" cy="478"/>
          </a:xfrm>
        </p:grpSpPr>
        <p:sp>
          <p:nvSpPr>
            <p:cNvPr id="71" name="Freeform 5"/>
            <p:cNvSpPr>
              <a:spLocks/>
            </p:cNvSpPr>
            <p:nvPr/>
          </p:nvSpPr>
          <p:spPr bwMode="auto">
            <a:xfrm>
              <a:off x="1979" y="3877"/>
              <a:ext cx="53" cy="64"/>
            </a:xfrm>
            <a:custGeom>
              <a:avLst/>
              <a:gdLst>
                <a:gd name="T0" fmla="*/ 9 w 19"/>
                <a:gd name="T1" fmla="*/ 23 h 23"/>
                <a:gd name="T2" fmla="*/ 9 w 19"/>
                <a:gd name="T3" fmla="*/ 0 h 23"/>
                <a:gd name="T4" fmla="*/ 9 w 19"/>
                <a:gd name="T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3">
                  <a:moveTo>
                    <a:pt x="9" y="23"/>
                  </a:moveTo>
                  <a:cubicBezTo>
                    <a:pt x="9" y="23"/>
                    <a:pt x="0" y="0"/>
                    <a:pt x="9" y="0"/>
                  </a:cubicBezTo>
                  <a:cubicBezTo>
                    <a:pt x="19" y="0"/>
                    <a:pt x="9" y="23"/>
                    <a:pt x="9" y="23"/>
                  </a:cubicBezTo>
                  <a:close/>
                </a:path>
              </a:pathLst>
            </a:custGeom>
            <a:solidFill>
              <a:srgbClr val="35B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74" name="Freeform 6"/>
            <p:cNvSpPr>
              <a:spLocks/>
            </p:cNvSpPr>
            <p:nvPr/>
          </p:nvSpPr>
          <p:spPr bwMode="auto">
            <a:xfrm>
              <a:off x="1934" y="3896"/>
              <a:ext cx="70" cy="50"/>
            </a:xfrm>
            <a:custGeom>
              <a:avLst/>
              <a:gdLst>
                <a:gd name="T0" fmla="*/ 25 w 25"/>
                <a:gd name="T1" fmla="*/ 16 h 18"/>
                <a:gd name="T2" fmla="*/ 3 w 25"/>
                <a:gd name="T3" fmla="*/ 9 h 18"/>
                <a:gd name="T4" fmla="*/ 25 w 25"/>
                <a:gd name="T5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8">
                  <a:moveTo>
                    <a:pt x="25" y="16"/>
                  </a:moveTo>
                  <a:cubicBezTo>
                    <a:pt x="25" y="16"/>
                    <a:pt x="0" y="18"/>
                    <a:pt x="3" y="9"/>
                  </a:cubicBezTo>
                  <a:cubicBezTo>
                    <a:pt x="6" y="0"/>
                    <a:pt x="25" y="16"/>
                    <a:pt x="25" y="16"/>
                  </a:cubicBezTo>
                  <a:close/>
                </a:path>
              </a:pathLst>
            </a:custGeom>
            <a:solidFill>
              <a:srgbClr val="35B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75" name="Freeform 7"/>
            <p:cNvSpPr>
              <a:spLocks/>
            </p:cNvSpPr>
            <p:nvPr/>
          </p:nvSpPr>
          <p:spPr bwMode="auto">
            <a:xfrm>
              <a:off x="1946" y="3941"/>
              <a:ext cx="58" cy="69"/>
            </a:xfrm>
            <a:custGeom>
              <a:avLst/>
              <a:gdLst>
                <a:gd name="T0" fmla="*/ 21 w 21"/>
                <a:gd name="T1" fmla="*/ 0 h 25"/>
                <a:gd name="T2" fmla="*/ 8 w 21"/>
                <a:gd name="T3" fmla="*/ 19 h 25"/>
                <a:gd name="T4" fmla="*/ 21 w 21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25">
                  <a:moveTo>
                    <a:pt x="21" y="0"/>
                  </a:moveTo>
                  <a:cubicBezTo>
                    <a:pt x="21" y="0"/>
                    <a:pt x="15" y="25"/>
                    <a:pt x="8" y="19"/>
                  </a:cubicBezTo>
                  <a:cubicBezTo>
                    <a:pt x="0" y="13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35B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76" name="Freeform 8"/>
            <p:cNvSpPr>
              <a:spLocks/>
            </p:cNvSpPr>
            <p:nvPr/>
          </p:nvSpPr>
          <p:spPr bwMode="auto">
            <a:xfrm>
              <a:off x="2004" y="3941"/>
              <a:ext cx="61" cy="69"/>
            </a:xfrm>
            <a:custGeom>
              <a:avLst/>
              <a:gdLst>
                <a:gd name="T0" fmla="*/ 0 w 22"/>
                <a:gd name="T1" fmla="*/ 0 h 25"/>
                <a:gd name="T2" fmla="*/ 14 w 22"/>
                <a:gd name="T3" fmla="*/ 19 h 25"/>
                <a:gd name="T4" fmla="*/ 0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0" y="0"/>
                  </a:moveTo>
                  <a:cubicBezTo>
                    <a:pt x="0" y="0"/>
                    <a:pt x="22" y="13"/>
                    <a:pt x="14" y="19"/>
                  </a:cubicBezTo>
                  <a:cubicBezTo>
                    <a:pt x="6" y="2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5B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77" name="Freeform 9"/>
            <p:cNvSpPr>
              <a:spLocks/>
            </p:cNvSpPr>
            <p:nvPr/>
          </p:nvSpPr>
          <p:spPr bwMode="auto">
            <a:xfrm>
              <a:off x="2004" y="3896"/>
              <a:ext cx="72" cy="50"/>
            </a:xfrm>
            <a:custGeom>
              <a:avLst/>
              <a:gdLst>
                <a:gd name="T0" fmla="*/ 0 w 26"/>
                <a:gd name="T1" fmla="*/ 16 h 18"/>
                <a:gd name="T2" fmla="*/ 23 w 26"/>
                <a:gd name="T3" fmla="*/ 9 h 18"/>
                <a:gd name="T4" fmla="*/ 0 w 26"/>
                <a:gd name="T5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18">
                  <a:moveTo>
                    <a:pt x="0" y="16"/>
                  </a:moveTo>
                  <a:cubicBezTo>
                    <a:pt x="0" y="16"/>
                    <a:pt x="20" y="0"/>
                    <a:pt x="23" y="9"/>
                  </a:cubicBezTo>
                  <a:cubicBezTo>
                    <a:pt x="26" y="18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35B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78" name="Freeform 10"/>
            <p:cNvSpPr>
              <a:spLocks/>
            </p:cNvSpPr>
            <p:nvPr/>
          </p:nvSpPr>
          <p:spPr bwMode="auto">
            <a:xfrm>
              <a:off x="1979" y="4222"/>
              <a:ext cx="53" cy="67"/>
            </a:xfrm>
            <a:custGeom>
              <a:avLst/>
              <a:gdLst>
                <a:gd name="T0" fmla="*/ 9 w 19"/>
                <a:gd name="T1" fmla="*/ 24 h 24"/>
                <a:gd name="T2" fmla="*/ 9 w 19"/>
                <a:gd name="T3" fmla="*/ 0 h 24"/>
                <a:gd name="T4" fmla="*/ 9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9" y="24"/>
                  </a:moveTo>
                  <a:cubicBezTo>
                    <a:pt x="9" y="24"/>
                    <a:pt x="0" y="0"/>
                    <a:pt x="9" y="0"/>
                  </a:cubicBezTo>
                  <a:cubicBezTo>
                    <a:pt x="19" y="0"/>
                    <a:pt x="9" y="24"/>
                    <a:pt x="9" y="24"/>
                  </a:cubicBezTo>
                  <a:close/>
                </a:path>
              </a:pathLst>
            </a:custGeom>
            <a:solidFill>
              <a:srgbClr val="EC6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79" name="Freeform 11"/>
            <p:cNvSpPr>
              <a:spLocks/>
            </p:cNvSpPr>
            <p:nvPr/>
          </p:nvSpPr>
          <p:spPr bwMode="auto">
            <a:xfrm>
              <a:off x="1934" y="4244"/>
              <a:ext cx="70" cy="47"/>
            </a:xfrm>
            <a:custGeom>
              <a:avLst/>
              <a:gdLst>
                <a:gd name="T0" fmla="*/ 25 w 25"/>
                <a:gd name="T1" fmla="*/ 16 h 17"/>
                <a:gd name="T2" fmla="*/ 3 w 25"/>
                <a:gd name="T3" fmla="*/ 9 h 17"/>
                <a:gd name="T4" fmla="*/ 25 w 25"/>
                <a:gd name="T5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7">
                  <a:moveTo>
                    <a:pt x="25" y="16"/>
                  </a:moveTo>
                  <a:cubicBezTo>
                    <a:pt x="25" y="16"/>
                    <a:pt x="0" y="17"/>
                    <a:pt x="3" y="9"/>
                  </a:cubicBezTo>
                  <a:cubicBezTo>
                    <a:pt x="6" y="0"/>
                    <a:pt x="25" y="16"/>
                    <a:pt x="25" y="16"/>
                  </a:cubicBezTo>
                  <a:close/>
                </a:path>
              </a:pathLst>
            </a:custGeom>
            <a:solidFill>
              <a:srgbClr val="EC6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80" name="Freeform 12"/>
            <p:cNvSpPr>
              <a:spLocks/>
            </p:cNvSpPr>
            <p:nvPr/>
          </p:nvSpPr>
          <p:spPr bwMode="auto">
            <a:xfrm>
              <a:off x="1946" y="4289"/>
              <a:ext cx="58" cy="66"/>
            </a:xfrm>
            <a:custGeom>
              <a:avLst/>
              <a:gdLst>
                <a:gd name="T0" fmla="*/ 21 w 21"/>
                <a:gd name="T1" fmla="*/ 0 h 24"/>
                <a:gd name="T2" fmla="*/ 8 w 21"/>
                <a:gd name="T3" fmla="*/ 19 h 24"/>
                <a:gd name="T4" fmla="*/ 21 w 21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24">
                  <a:moveTo>
                    <a:pt x="21" y="0"/>
                  </a:moveTo>
                  <a:cubicBezTo>
                    <a:pt x="21" y="0"/>
                    <a:pt x="15" y="24"/>
                    <a:pt x="8" y="19"/>
                  </a:cubicBezTo>
                  <a:cubicBezTo>
                    <a:pt x="0" y="13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EC6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81" name="Freeform 13"/>
            <p:cNvSpPr>
              <a:spLocks/>
            </p:cNvSpPr>
            <p:nvPr/>
          </p:nvSpPr>
          <p:spPr bwMode="auto">
            <a:xfrm>
              <a:off x="2004" y="4289"/>
              <a:ext cx="61" cy="66"/>
            </a:xfrm>
            <a:custGeom>
              <a:avLst/>
              <a:gdLst>
                <a:gd name="T0" fmla="*/ 0 w 22"/>
                <a:gd name="T1" fmla="*/ 0 h 24"/>
                <a:gd name="T2" fmla="*/ 14 w 22"/>
                <a:gd name="T3" fmla="*/ 19 h 24"/>
                <a:gd name="T4" fmla="*/ 0 w 22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4">
                  <a:moveTo>
                    <a:pt x="0" y="0"/>
                  </a:moveTo>
                  <a:cubicBezTo>
                    <a:pt x="0" y="0"/>
                    <a:pt x="22" y="13"/>
                    <a:pt x="14" y="19"/>
                  </a:cubicBezTo>
                  <a:cubicBezTo>
                    <a:pt x="6" y="2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C6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  <p:sp>
          <p:nvSpPr>
            <p:cNvPr id="82" name="Freeform 14"/>
            <p:cNvSpPr>
              <a:spLocks/>
            </p:cNvSpPr>
            <p:nvPr/>
          </p:nvSpPr>
          <p:spPr bwMode="auto">
            <a:xfrm>
              <a:off x="2004" y="4244"/>
              <a:ext cx="72" cy="47"/>
            </a:xfrm>
            <a:custGeom>
              <a:avLst/>
              <a:gdLst>
                <a:gd name="T0" fmla="*/ 0 w 26"/>
                <a:gd name="T1" fmla="*/ 16 h 17"/>
                <a:gd name="T2" fmla="*/ 23 w 26"/>
                <a:gd name="T3" fmla="*/ 9 h 17"/>
                <a:gd name="T4" fmla="*/ 0 w 26"/>
                <a:gd name="T5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17">
                  <a:moveTo>
                    <a:pt x="0" y="16"/>
                  </a:moveTo>
                  <a:cubicBezTo>
                    <a:pt x="0" y="16"/>
                    <a:pt x="20" y="0"/>
                    <a:pt x="23" y="9"/>
                  </a:cubicBezTo>
                  <a:cubicBezTo>
                    <a:pt x="26" y="17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EC6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200"/>
            </a:p>
          </p:txBody>
        </p:sp>
      </p:grp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1" y="-287"/>
            <a:ext cx="7783747" cy="109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018999" y="3810000"/>
            <a:ext cx="639919" cy="3650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772" dirty="0" smtClean="0">
                <a:solidFill>
                  <a:schemeClr val="bg1"/>
                </a:solidFill>
                <a:latin typeface="HGPSoeiKakugothicUB" pitchFamily="34" charset="-128"/>
                <a:ea typeface="HGPSoeiKakugothicUB" pitchFamily="34" charset="-128"/>
              </a:rPr>
              <a:t>～～</a:t>
            </a:r>
            <a:endParaRPr lang="zh-CN" altLang="en-US" sz="1772" dirty="0">
              <a:solidFill>
                <a:schemeClr val="bg1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pic>
        <p:nvPicPr>
          <p:cNvPr id="62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335" y="6979626"/>
            <a:ext cx="2070100" cy="1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335" y="7379676"/>
            <a:ext cx="2070100" cy="1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925" y="9233339"/>
            <a:ext cx="6120000" cy="75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688887" y="9364918"/>
            <a:ext cx="2472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35B597"/>
                </a:solidFill>
              </a:rPr>
              <a:t>◆</a:t>
            </a:r>
            <a:r>
              <a:rPr lang="ja-JP" altLang="en-US" sz="1400" dirty="0" smtClean="0">
                <a:solidFill>
                  <a:srgbClr val="E40081"/>
                </a:solidFill>
              </a:rPr>
              <a:t>お申込み・お問い合わせ</a:t>
            </a:r>
            <a:r>
              <a:rPr lang="ja-JP" altLang="en-US" sz="1400" dirty="0" smtClean="0">
                <a:solidFill>
                  <a:srgbClr val="35B597"/>
                </a:solidFill>
              </a:rPr>
              <a:t>◆</a:t>
            </a:r>
            <a:endParaRPr lang="zh-CN" altLang="en-US" sz="1400" dirty="0">
              <a:solidFill>
                <a:srgbClr val="35B597"/>
              </a:solidFill>
            </a:endParaRPr>
          </a:p>
        </p:txBody>
      </p:sp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445" y="9435497"/>
            <a:ext cx="329063" cy="1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953" y="9795104"/>
            <a:ext cx="329063" cy="1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036" y="10184869"/>
            <a:ext cx="329063" cy="1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3905931" y="9252189"/>
            <a:ext cx="3010424" cy="452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 smtClean="0">
                <a:latin typeface="MS PGothic" pitchFamily="34" charset="-128"/>
                <a:ea typeface="MS PGothic" pitchFamily="34" charset="-128"/>
              </a:rPr>
              <a:t>082-240-771</a:t>
            </a:r>
            <a:r>
              <a:rPr lang="en-US" altLang="ja-JP" sz="1800" dirty="0">
                <a:latin typeface="MS PGothic" pitchFamily="34" charset="-128"/>
                <a:ea typeface="MS PGothic" pitchFamily="34" charset="-128"/>
              </a:rPr>
              <a:t>8</a:t>
            </a:r>
            <a:r>
              <a:rPr lang="zh-CN" altLang="en-US" sz="2339" dirty="0" smtClean="0">
                <a:latin typeface="MS PGothic" pitchFamily="34" charset="-128"/>
                <a:ea typeface="MS PGothic" pitchFamily="34" charset="-128"/>
              </a:rPr>
              <a:t> </a:t>
            </a:r>
            <a:r>
              <a:rPr lang="zh-CN" altLang="en-US" sz="1200" dirty="0">
                <a:latin typeface="MS PGothic" pitchFamily="34" charset="-128"/>
                <a:ea typeface="MS PGothic" pitchFamily="34" charset="-128"/>
              </a:rPr>
              <a:t>（平日</a:t>
            </a:r>
            <a:r>
              <a:rPr lang="zh-CN" altLang="en-US" sz="1200" dirty="0" smtClean="0">
                <a:latin typeface="MS PGothic" pitchFamily="34" charset="-128"/>
                <a:ea typeface="MS PGothic" pitchFamily="34" charset="-128"/>
              </a:rPr>
              <a:t>：</a:t>
            </a:r>
            <a:r>
              <a:rPr lang="en-US" altLang="ja-JP" sz="1200" dirty="0" smtClean="0">
                <a:latin typeface="MS PGothic" pitchFamily="34" charset="-128"/>
                <a:ea typeface="MS PGothic" pitchFamily="34" charset="-128"/>
              </a:rPr>
              <a:t>8</a:t>
            </a:r>
            <a:r>
              <a:rPr lang="zh-CN" altLang="en-US" sz="1200" dirty="0" smtClean="0">
                <a:latin typeface="MS PGothic" pitchFamily="34" charset="-128"/>
                <a:ea typeface="MS PGothic" pitchFamily="34" charset="-128"/>
              </a:rPr>
              <a:t>：</a:t>
            </a:r>
            <a:r>
              <a:rPr lang="en-US" altLang="ja-JP" sz="1200" dirty="0" smtClean="0">
                <a:latin typeface="MS PGothic" pitchFamily="34" charset="-128"/>
                <a:ea typeface="MS PGothic" pitchFamily="34" charset="-128"/>
              </a:rPr>
              <a:t>3</a:t>
            </a:r>
            <a:r>
              <a:rPr lang="en-US" altLang="ja-JP" sz="1200" dirty="0">
                <a:latin typeface="MS PGothic" pitchFamily="34" charset="-128"/>
                <a:ea typeface="MS PGothic" pitchFamily="34" charset="-128"/>
              </a:rPr>
              <a:t>0</a:t>
            </a:r>
            <a:r>
              <a:rPr lang="zh-CN" altLang="en-US" sz="1200" dirty="0" smtClean="0">
                <a:latin typeface="MS PGothic" pitchFamily="34" charset="-128"/>
                <a:ea typeface="MS PGothic" pitchFamily="34" charset="-128"/>
              </a:rPr>
              <a:t>～</a:t>
            </a:r>
            <a:r>
              <a:rPr lang="en-US" altLang="ja-JP" sz="1200" dirty="0" smtClean="0">
                <a:latin typeface="MS PGothic" pitchFamily="34" charset="-128"/>
                <a:ea typeface="MS PGothic" pitchFamily="34" charset="-128"/>
              </a:rPr>
              <a:t>17</a:t>
            </a:r>
            <a:r>
              <a:rPr lang="zh-CN" altLang="en-US" sz="1200" dirty="0" smtClean="0">
                <a:latin typeface="MS PGothic" pitchFamily="34" charset="-128"/>
                <a:ea typeface="MS PGothic" pitchFamily="34" charset="-128"/>
              </a:rPr>
              <a:t>：</a:t>
            </a:r>
            <a:r>
              <a:rPr lang="en-US" altLang="ja-JP" sz="1200" dirty="0" smtClean="0">
                <a:latin typeface="MS PGothic" pitchFamily="34" charset="-128"/>
                <a:ea typeface="MS PGothic" pitchFamily="34" charset="-128"/>
              </a:rPr>
              <a:t>1</a:t>
            </a:r>
            <a:r>
              <a:rPr lang="en-US" altLang="ja-JP" sz="1200" dirty="0">
                <a:latin typeface="MS PGothic" pitchFamily="34" charset="-128"/>
                <a:ea typeface="MS PGothic" pitchFamily="34" charset="-128"/>
              </a:rPr>
              <a:t>5</a:t>
            </a:r>
            <a:r>
              <a:rPr lang="zh-CN" altLang="en-US" sz="1200" dirty="0" smtClean="0">
                <a:latin typeface="MS PGothic" pitchFamily="34" charset="-128"/>
                <a:ea typeface="MS PGothic" pitchFamily="34" charset="-128"/>
              </a:rPr>
              <a:t>）</a:t>
            </a:r>
            <a:endParaRPr lang="zh-CN" altLang="en-US" sz="12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10277" y="9699420"/>
            <a:ext cx="1571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 smtClean="0">
                <a:latin typeface="MS PGothic" pitchFamily="34" charset="-128"/>
                <a:ea typeface="MS PGothic" pitchFamily="34" charset="-128"/>
              </a:rPr>
              <a:t>082-249-323</a:t>
            </a:r>
            <a:r>
              <a:rPr lang="en-US" altLang="ja-JP" sz="1800" dirty="0">
                <a:latin typeface="MS PGothic" pitchFamily="34" charset="-128"/>
                <a:ea typeface="MS PGothic" pitchFamily="34" charset="-128"/>
              </a:rPr>
              <a:t>2</a:t>
            </a:r>
            <a:endParaRPr lang="zh-CN" altLang="en-US" sz="18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27475" y="10036381"/>
            <a:ext cx="2539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>
                <a:latin typeface="MS PGothic" pitchFamily="34" charset="-128"/>
                <a:ea typeface="MS PGothic" pitchFamily="34" charset="-128"/>
              </a:rPr>
              <a:t>c</a:t>
            </a:r>
            <a:r>
              <a:rPr lang="en-US" altLang="ja-JP" sz="1800" dirty="0" smtClean="0">
                <a:latin typeface="MS PGothic" pitchFamily="34" charset="-128"/>
                <a:ea typeface="MS PGothic" pitchFamily="34" charset="-128"/>
              </a:rPr>
              <a:t>-hyouka@hiwave.or.jp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536021" y="9399544"/>
            <a:ext cx="391454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50" dirty="0">
                <a:solidFill>
                  <a:schemeClr val="bg1"/>
                </a:solidFill>
                <a:latin typeface="MS PGothic" pitchFamily="34" charset="-128"/>
                <a:ea typeface="MS PGothic" pitchFamily="34" charset="-128"/>
              </a:rPr>
              <a:t>TEL</a:t>
            </a:r>
            <a:endParaRPr lang="zh-CN" altLang="en-US" sz="950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499155" y="9765841"/>
            <a:ext cx="428322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50" dirty="0" smtClean="0">
                <a:solidFill>
                  <a:schemeClr val="bg1"/>
                </a:solidFill>
                <a:latin typeface="MS PGothic" pitchFamily="34" charset="-128"/>
                <a:ea typeface="MS PGothic" pitchFamily="34" charset="-128"/>
              </a:rPr>
              <a:t>ＦＡ</a:t>
            </a:r>
            <a:r>
              <a:rPr lang="ja-JP" altLang="en-US" sz="950" dirty="0">
                <a:solidFill>
                  <a:schemeClr val="bg1"/>
                </a:solidFill>
                <a:latin typeface="MS PGothic" pitchFamily="34" charset="-128"/>
                <a:ea typeface="MS PGothic" pitchFamily="34" charset="-128"/>
              </a:rPr>
              <a:t>Ｘ</a:t>
            </a:r>
            <a:endParaRPr lang="zh-CN" altLang="en-US" sz="950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495041" y="10128183"/>
            <a:ext cx="447558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50" dirty="0">
                <a:solidFill>
                  <a:schemeClr val="bg1"/>
                </a:solidFill>
                <a:latin typeface="MS PGothic" pitchFamily="34" charset="-128"/>
                <a:ea typeface="MS PGothic" pitchFamily="34" charset="-128"/>
              </a:rPr>
              <a:t>MAIL</a:t>
            </a:r>
            <a:endParaRPr lang="zh-CN" altLang="en-US" sz="950" dirty="0">
              <a:solidFill>
                <a:schemeClr val="bg1"/>
              </a:solidFill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60" name="テキスト ボックス 2"/>
          <p:cNvSpPr txBox="1">
            <a:spLocks noChangeArrowheads="1"/>
          </p:cNvSpPr>
          <p:nvPr/>
        </p:nvSpPr>
        <p:spPr bwMode="auto">
          <a:xfrm>
            <a:off x="365203" y="243959"/>
            <a:ext cx="1886841" cy="426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l">
              <a:lnSpc>
                <a:spcPts val="3000"/>
              </a:lnSpc>
              <a:spcAft>
                <a:spcPts val="0"/>
              </a:spcAft>
            </a:pPr>
            <a:r>
              <a:rPr lang="ja-JP" altLang="en-US" sz="1100" b="1" kern="100" dirty="0" smtClean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＜</a:t>
            </a:r>
            <a:r>
              <a:rPr lang="ja-JP" sz="1100" b="1" kern="100" dirty="0" smtClean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知的</a:t>
            </a:r>
            <a:r>
              <a:rPr lang="ja-JP" sz="1100" b="1" kern="100" dirty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資産経営</a:t>
            </a:r>
            <a:r>
              <a:rPr lang="ja-JP" sz="1100" b="1" kern="100" dirty="0" smtClean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セミナー</a:t>
            </a:r>
            <a:r>
              <a:rPr lang="ja-JP" altLang="en-US" sz="1100" b="1" kern="100" dirty="0" smtClean="0"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＞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0"/>
            <a:ext cx="7775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2183259" y="183347"/>
            <a:ext cx="3315331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メイリオ" panose="020B0604030504040204" pitchFamily="50" charset="-128"/>
              </a:rPr>
              <a:t>受</a:t>
            </a:r>
            <a:r>
              <a:rPr kumimoji="0" lang="ja-JP" altLang="en-US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メイリオ" panose="020B0604030504040204" pitchFamily="50" charset="-128"/>
              </a:rPr>
              <a:t>　</a:t>
            </a:r>
            <a:r>
              <a:rPr kumimoji="0" lang="ja-JP" altLang="ja-JP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メイリオ" panose="020B0604030504040204" pitchFamily="50" charset="-128"/>
              </a:rPr>
              <a:t>講</a:t>
            </a:r>
            <a:r>
              <a:rPr kumimoji="0" lang="ja-JP" altLang="en-US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メイリオ" panose="020B0604030504040204" pitchFamily="50" charset="-128"/>
              </a:rPr>
              <a:t>　</a:t>
            </a:r>
            <a:r>
              <a:rPr kumimoji="0" lang="ja-JP" altLang="ja-JP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メイリオ" panose="020B0604030504040204" pitchFamily="50" charset="-128"/>
              </a:rPr>
              <a:t>申</a:t>
            </a:r>
            <a:r>
              <a:rPr kumimoji="0" lang="ja-JP" altLang="en-US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メイリオ" panose="020B0604030504040204" pitchFamily="50" charset="-128"/>
              </a:rPr>
              <a:t>　</a:t>
            </a:r>
            <a:r>
              <a:rPr kumimoji="0" lang="ja-JP" altLang="ja-JP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メイリオ" panose="020B0604030504040204" pitchFamily="50" charset="-128"/>
              </a:rPr>
              <a:t>込</a:t>
            </a:r>
            <a:r>
              <a:rPr kumimoji="0" lang="ja-JP" altLang="en-US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メイリオ" panose="020B0604030504040204" pitchFamily="50" charset="-128"/>
              </a:rPr>
              <a:t>　</a:t>
            </a:r>
            <a:r>
              <a:rPr kumimoji="0" lang="ja-JP" altLang="ja-JP" sz="2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メイリオ" panose="020B0604030504040204" pitchFamily="50" charset="-128"/>
              </a:rPr>
              <a:t>書</a:t>
            </a:r>
            <a:endParaRPr kumimoji="0" lang="ja-JP" altLang="ja-JP" sz="2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9570" y="1054269"/>
            <a:ext cx="631126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ご希望の会場を☑でご選択ください。</a:t>
            </a:r>
            <a:r>
              <a:rPr kumimoji="1" lang="en-US" altLang="ja-JP" sz="1400" dirty="0" smtClean="0"/>
              <a:t/>
            </a:r>
            <a:br>
              <a:rPr kumimoji="1" lang="en-US" altLang="ja-JP" sz="1400" dirty="0" smtClean="0"/>
            </a:br>
            <a:r>
              <a:rPr kumimoji="1" lang="ja-JP" altLang="en-US" sz="1800" dirty="0" smtClean="0"/>
              <a:t>□</a:t>
            </a:r>
            <a:r>
              <a:rPr kumimoji="1" lang="ja-JP" altLang="en-US" sz="1400" dirty="0" smtClean="0"/>
              <a:t>広島会場（１１月１５日：定員５０名）　　</a:t>
            </a:r>
            <a:r>
              <a:rPr kumimoji="1" lang="ja-JP" altLang="en-US" sz="2000" dirty="0" smtClean="0"/>
              <a:t>□</a:t>
            </a:r>
            <a:r>
              <a:rPr kumimoji="1" lang="ja-JP" altLang="en-US" sz="1400" dirty="0" smtClean="0"/>
              <a:t>福山会場（１１月１６日：定員３０名）</a:t>
            </a:r>
            <a:endParaRPr kumimoji="1" lang="ja-JP" altLang="en-US" sz="1400" dirty="0"/>
          </a:p>
        </p:txBody>
      </p:sp>
      <p:pic>
        <p:nvPicPr>
          <p:cNvPr id="68" name="図 6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8887" y="6804259"/>
            <a:ext cx="3126314" cy="197910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734872" y="6243309"/>
            <a:ext cx="31028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広島会場</a:t>
            </a:r>
            <a:r>
              <a:rPr kumimoji="1" lang="en-US" altLang="ja-JP" sz="1200" dirty="0" smtClean="0"/>
              <a:t>】</a:t>
            </a:r>
            <a:br>
              <a:rPr kumimoji="1" lang="en-US" altLang="ja-JP" sz="1200" dirty="0" smtClean="0"/>
            </a:br>
            <a:r>
              <a:rPr kumimoji="1" lang="ja-JP" altLang="en-US" sz="900" dirty="0" smtClean="0"/>
              <a:t>（株）日本政策金融公庫　広島支店　６階会議室</a:t>
            </a:r>
            <a:r>
              <a:rPr kumimoji="1" lang="en-US" altLang="ja-JP" sz="900" dirty="0" smtClean="0"/>
              <a:t/>
            </a:r>
            <a:br>
              <a:rPr kumimoji="1" lang="en-US" altLang="ja-JP" sz="900" dirty="0" smtClean="0"/>
            </a:br>
            <a:r>
              <a:rPr kumimoji="1" lang="ja-JP" altLang="en-US" sz="900" dirty="0" smtClean="0"/>
              <a:t>広島市中区紙屋町</a:t>
            </a:r>
            <a:r>
              <a:rPr kumimoji="1" lang="en-US" altLang="ja-JP" sz="900" dirty="0" smtClean="0"/>
              <a:t>1-2-22</a:t>
            </a:r>
            <a:r>
              <a:rPr kumimoji="1" lang="ja-JP" altLang="en-US" sz="900" dirty="0" smtClean="0"/>
              <a:t>　広島トランヴェールビルディング</a:t>
            </a:r>
            <a:endParaRPr kumimoji="1" lang="ja-JP" altLang="en-US" sz="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2371" y="5984147"/>
            <a:ext cx="2244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◆会場へのアクセス◆</a:t>
            </a:r>
            <a:endParaRPr kumimoji="1" lang="ja-JP" altLang="en-US" sz="1400" b="1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041289" y="6236226"/>
            <a:ext cx="29383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lang="ja-JP" altLang="en-US" sz="1200" dirty="0"/>
              <a:t>福山</a:t>
            </a:r>
            <a:r>
              <a:rPr kumimoji="1" lang="ja-JP" altLang="en-US" sz="1200" dirty="0" smtClean="0"/>
              <a:t>会場</a:t>
            </a:r>
            <a:r>
              <a:rPr kumimoji="1" lang="en-US" altLang="ja-JP" sz="1200" dirty="0" smtClean="0"/>
              <a:t>】</a:t>
            </a:r>
            <a:br>
              <a:rPr kumimoji="1" lang="en-US" altLang="ja-JP" sz="1200" dirty="0" smtClean="0"/>
            </a:br>
            <a:r>
              <a:rPr lang="ja-JP" altLang="en-US" sz="900" dirty="0" smtClean="0"/>
              <a:t>広島県福山庁舎　第１庁舎　４階　第</a:t>
            </a:r>
            <a:r>
              <a:rPr lang="en-US" altLang="ja-JP" sz="900" dirty="0" smtClean="0"/>
              <a:t>141</a:t>
            </a:r>
            <a:r>
              <a:rPr lang="ja-JP" altLang="en-US" sz="900" dirty="0" smtClean="0"/>
              <a:t>会議室</a:t>
            </a:r>
            <a:r>
              <a:rPr kumimoji="1" lang="en-US" altLang="ja-JP" sz="900" dirty="0" smtClean="0"/>
              <a:t/>
            </a:r>
            <a:br>
              <a:rPr kumimoji="1" lang="en-US" altLang="ja-JP" sz="900" dirty="0" smtClean="0"/>
            </a:br>
            <a:r>
              <a:rPr kumimoji="1" lang="ja-JP" altLang="en-US" sz="900" dirty="0" smtClean="0"/>
              <a:t>福山市三吉町</a:t>
            </a:r>
            <a:r>
              <a:rPr kumimoji="1" lang="en-US" altLang="ja-JP" sz="900" dirty="0" smtClean="0"/>
              <a:t>1-1-1</a:t>
            </a:r>
            <a:r>
              <a:rPr kumimoji="1" lang="ja-JP" altLang="en-US" sz="900" dirty="0" smtClean="0"/>
              <a:t>（無料駐車場あり）</a:t>
            </a:r>
            <a:endParaRPr kumimoji="1" lang="ja-JP" altLang="en-US" sz="9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257854"/>
              </p:ext>
            </p:extLst>
          </p:nvPr>
        </p:nvGraphicFramePr>
        <p:xfrm>
          <a:off x="580356" y="1781175"/>
          <a:ext cx="6724486" cy="3308564"/>
        </p:xfrm>
        <a:graphic>
          <a:graphicData uri="http://schemas.openxmlformats.org/drawingml/2006/table">
            <a:tbl>
              <a:tblPr firstRow="1" firstCol="1" bandRow="1"/>
              <a:tblGrid>
                <a:gridCol w="1259502"/>
                <a:gridCol w="1027280"/>
                <a:gridCol w="952387"/>
                <a:gridCol w="702771"/>
                <a:gridCol w="1088042"/>
                <a:gridCol w="353285"/>
                <a:gridCol w="1341219"/>
              </a:tblGrid>
              <a:tr h="5349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会社名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業　種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7886">
                <a:tc rowSpan="3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連絡先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住　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（〒　　　　－　　　　　）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59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　話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携　帯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399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E-mail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3632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受講者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　前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所　属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役　職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18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個別相談</a:t>
                      </a:r>
                      <a:r>
                        <a:rPr lang="ja-JP" sz="900" kern="100" dirty="0" smtClean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</a:t>
                      </a:r>
                      <a:r>
                        <a:rPr lang="ja-JP" altLang="en-US" sz="900" kern="100" dirty="0" smtClean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ご</a:t>
                      </a:r>
                      <a:r>
                        <a:rPr lang="ja-JP" sz="900" kern="100" dirty="0" smtClean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希望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メイリオ" panose="020B0604030504040204" pitchFamily="50" charset="-128"/>
                          <a:ea typeface="ＭＳ 明朝" panose="02020609040205080304" pitchFamily="17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sz="800" kern="100" dirty="0" smtClean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セミナー後</a:t>
                      </a:r>
                      <a:r>
                        <a:rPr lang="ja-JP" altLang="en-US" sz="800" kern="100" dirty="0" smtClean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、</a:t>
                      </a:r>
                      <a:r>
                        <a:rPr lang="ja-JP" sz="800" kern="100" dirty="0" smtClean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無料</a:t>
                      </a:r>
                      <a:r>
                        <a:rPr lang="ja-JP" sz="800" kern="10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開催</a:t>
                      </a:r>
                      <a:r>
                        <a:rPr lang="en-US" sz="800" kern="100" dirty="0"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kumimoji="1" lang="ja-JP" sz="9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900" b="1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r>
                        <a:rPr kumimoji="1" lang="ja-JP" sz="9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ある</a:t>
                      </a:r>
                      <a:endParaRPr kumimoji="1"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en-US" sz="900" kern="1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 </a:t>
                      </a:r>
                      <a:endParaRPr kumimoji="1" lang="ja-JP" sz="9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sz="900" b="1" kern="1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r>
                        <a:rPr kumimoji="1" lang="ja-JP" sz="900" kern="1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ない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＜個別相談先＞</a:t>
                      </a:r>
                      <a:endParaRPr kumimoji="1"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r>
                        <a:rPr kumimoji="1"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吉田講師</a:t>
                      </a:r>
                      <a:endParaRPr kumimoji="1"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r>
                        <a:rPr kumimoji="1"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公庫</a:t>
                      </a:r>
                      <a:endParaRPr kumimoji="1"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900" b="1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r>
                        <a:rPr kumimoji="1" lang="ja-JP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産振構</a:t>
                      </a:r>
                      <a:endParaRPr kumimoji="1" lang="ja-JP" sz="9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algn="l" defTabSz="777514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ja-JP" sz="9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ご相談</a:t>
                      </a:r>
                      <a:r>
                        <a:rPr kumimoji="1" lang="ja-JP" altLang="ja-JP" sz="900" kern="100" dirty="0" smtClean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内容：</a:t>
                      </a:r>
                      <a:endParaRPr kumimoji="1"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algn="l" defTabSz="777514" rtl="0" eaLnBrk="1" latinLnBrk="0" hangingPunct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kumimoji="1" lang="en-US" altLang="ja-JP" sz="900" kern="100" dirty="0" smtClean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just">
                        <a:lnSpc>
                          <a:spcPct val="120000"/>
                        </a:lnSpc>
                      </a:pPr>
                      <a:endParaRPr lang="ja-JP" altLang="ja-JP" sz="900" kern="100" dirty="0">
                        <a:effectLst/>
                        <a:latin typeface="Century" panose="02040604050505020304" pitchFamily="18" charset="0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</a:pPr>
                      <a:endParaRPr lang="ja-JP" altLang="ja-JP" sz="900" kern="100" dirty="0">
                        <a:effectLst/>
                        <a:latin typeface="Century" panose="02040604050505020304" pitchFamily="18" charset="0"/>
                        <a:ea typeface="+mn-ea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690045" y="5192756"/>
            <a:ext cx="6574511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050" kern="100" dirty="0">
                <a:latin typeface="+mj-ea"/>
                <a:ea typeface="+mj-ea"/>
                <a:cs typeface="Times New Roman" panose="02020603050405020304" pitchFamily="18" charset="0"/>
              </a:rPr>
              <a:t>ご記入頂いた個人情報は、サービス・情報提供、セミナー運営以外の目的で使用することはありません。</a:t>
            </a:r>
          </a:p>
          <a:p>
            <a:r>
              <a:rPr lang="ja-JP" altLang="ja-JP" sz="1050" kern="100" dirty="0">
                <a:latin typeface="+mj-ea"/>
                <a:ea typeface="+mj-ea"/>
                <a:cs typeface="Times New Roman" panose="02020603050405020304" pitchFamily="18" charset="0"/>
              </a:rPr>
              <a:t>プライバシーポリシーについては、下記ホームページをご覧</a:t>
            </a:r>
            <a:r>
              <a:rPr lang="ja-JP" altLang="ja-JP" sz="1050" kern="100" dirty="0" smtClean="0">
                <a:latin typeface="+mj-ea"/>
                <a:ea typeface="+mj-ea"/>
                <a:cs typeface="Times New Roman" panose="02020603050405020304" pitchFamily="18" charset="0"/>
              </a:rPr>
              <a:t>ください。</a:t>
            </a:r>
            <a:r>
              <a:rPr lang="en-US" altLang="ja-JP" sz="1050" kern="100" dirty="0" smtClean="0">
                <a:latin typeface="+mj-ea"/>
                <a:ea typeface="+mj-ea"/>
                <a:cs typeface="Times New Roman" panose="02020603050405020304" pitchFamily="18" charset="0"/>
              </a:rPr>
              <a:t/>
            </a:r>
            <a:br>
              <a:rPr lang="en-US" altLang="ja-JP" sz="1050" kern="100" dirty="0" smtClean="0">
                <a:latin typeface="+mj-ea"/>
                <a:ea typeface="+mj-ea"/>
                <a:cs typeface="Times New Roman" panose="02020603050405020304" pitchFamily="18" charset="0"/>
              </a:rPr>
            </a:br>
            <a:r>
              <a:rPr lang="ja-JP" altLang="ja-JP" sz="1050" kern="100" dirty="0">
                <a:latin typeface="Century" panose="020406040505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>【（公財）ひろしま産業振興機構ホームページ】 </a:t>
            </a:r>
            <a:r>
              <a:rPr lang="en-US" altLang="ja-JP" sz="1050" kern="100" dirty="0">
                <a:latin typeface="Century" panose="020406040505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  <a:hlinkClick r:id="rId7"/>
              </a:rPr>
              <a:t>https://www.hiwave.or.jp/about/privacy/</a:t>
            </a:r>
            <a:endParaRPr lang="en-US" altLang="ja-JP" sz="1050" kern="100" dirty="0">
              <a:latin typeface="Century" panose="02040604050505020304" pitchFamily="18" charset="0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ja-JP" sz="1050" kern="100" dirty="0" smtClean="0">
                <a:latin typeface="Century" panose="020406040505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050" kern="100" dirty="0" smtClean="0">
                <a:latin typeface="Century" panose="020406040505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>（株）日本政策金融公庫</a:t>
            </a:r>
            <a:r>
              <a:rPr lang="ja-JP" altLang="ja-JP" sz="1050" kern="100" dirty="0" smtClean="0">
                <a:latin typeface="Century" panose="020406040505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>ホームページ】</a:t>
            </a:r>
            <a:r>
              <a:rPr lang="en-US" altLang="ja-JP" sz="1050" kern="100" dirty="0" smtClean="0">
                <a:latin typeface="Century" panose="020406040505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  <a:hlinkClick r:id="rId8"/>
              </a:rPr>
              <a:t>https://www.jfc.go.jp/n/privacy/index.html</a:t>
            </a:r>
            <a:r>
              <a:rPr lang="en-US" altLang="ja-JP" sz="1050" kern="100" dirty="0" smtClean="0">
                <a:latin typeface="Century" panose="020406040505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050" kern="100" dirty="0" smtClean="0">
                <a:latin typeface="Century" panose="020406040505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</a:br>
            <a:endParaRPr lang="en-US" altLang="ja-JP" sz="1050" kern="100" dirty="0" smtClean="0">
              <a:latin typeface="Century" panose="02040604050505020304" pitchFamily="18" charset="0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" name="対角する 2 つの角を切り取った四角形 11"/>
          <p:cNvSpPr/>
          <p:nvPr/>
        </p:nvSpPr>
        <p:spPr>
          <a:xfrm>
            <a:off x="513919" y="684540"/>
            <a:ext cx="5058443" cy="355630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お申込みは、電話・ＦＡＸ・メールにて受付しております</a:t>
            </a:r>
            <a:r>
              <a:rPr kumimoji="1" lang="ja-JP" altLang="en-US" dirty="0" smtClean="0"/>
              <a:t>。</a:t>
            </a:r>
            <a:endParaRPr kumimoji="1" lang="ja-JP" altLang="en-US" dirty="0"/>
          </a:p>
        </p:txBody>
      </p:sp>
      <p:sp>
        <p:nvSpPr>
          <p:cNvPr id="13" name="角丸四角形 12"/>
          <p:cNvSpPr/>
          <p:nvPr/>
        </p:nvSpPr>
        <p:spPr>
          <a:xfrm>
            <a:off x="5646135" y="408623"/>
            <a:ext cx="1697279" cy="915785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申込</a:t>
            </a:r>
            <a:r>
              <a:rPr lang="ja-JP" altLang="en-US" sz="1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期限</a:t>
            </a:r>
            <a:r>
              <a:rPr kumimoji="1" lang="en-US" altLang="ja-JP" sz="16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/>
            </a:r>
            <a:br>
              <a:rPr kumimoji="1" lang="en-US" altLang="ja-JP" sz="16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r>
              <a:rPr kumimoji="1" lang="ja-JP" altLang="en-US" sz="16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１０月２６日（金）</a:t>
            </a:r>
            <a:endParaRPr kumimoji="1" lang="ja-JP" altLang="en-US" sz="16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8887" y="9683943"/>
            <a:ext cx="27742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0070C0"/>
                </a:solidFill>
              </a:rPr>
              <a:t>（公財）ひろしま産業振興機構</a:t>
            </a:r>
            <a:r>
              <a:rPr kumimoji="1" lang="en-US" altLang="ja-JP" sz="1400" dirty="0" smtClean="0">
                <a:solidFill>
                  <a:srgbClr val="0070C0"/>
                </a:solidFill>
              </a:rPr>
              <a:t/>
            </a:r>
            <a:br>
              <a:rPr kumimoji="1" lang="en-US" altLang="ja-JP" sz="1400" dirty="0" smtClean="0">
                <a:solidFill>
                  <a:srgbClr val="0070C0"/>
                </a:solidFill>
              </a:rPr>
            </a:br>
            <a:r>
              <a:rPr kumimoji="1" lang="ja-JP" altLang="en-US" sz="1400" dirty="0" smtClean="0">
                <a:solidFill>
                  <a:srgbClr val="0070C0"/>
                </a:solidFill>
              </a:rPr>
              <a:t>　</a:t>
            </a:r>
            <a:r>
              <a:rPr kumimoji="1" lang="ja-JP" altLang="en-US" sz="1200" dirty="0" smtClean="0">
                <a:solidFill>
                  <a:srgbClr val="0070C0"/>
                </a:solidFill>
              </a:rPr>
              <a:t>広島県中小</a:t>
            </a:r>
            <a:r>
              <a:rPr kumimoji="1" lang="ja-JP" altLang="en-US" sz="1200" dirty="0" smtClean="0">
                <a:solidFill>
                  <a:srgbClr val="0070C0"/>
                </a:solidFill>
              </a:rPr>
              <a:t>企業知財支援センター</a:t>
            </a:r>
            <a:r>
              <a:rPr kumimoji="1" lang="en-US" altLang="ja-JP" sz="1400" dirty="0" smtClean="0">
                <a:solidFill>
                  <a:srgbClr val="0070C0"/>
                </a:solidFill>
              </a:rPr>
              <a:t/>
            </a:r>
            <a:br>
              <a:rPr kumimoji="1" lang="en-US" altLang="ja-JP" sz="1400" dirty="0" smtClean="0">
                <a:solidFill>
                  <a:srgbClr val="0070C0"/>
                </a:solidFill>
              </a:rPr>
            </a:br>
            <a:r>
              <a:rPr kumimoji="1" lang="ja-JP" altLang="en-US" sz="1400" dirty="0" smtClean="0">
                <a:solidFill>
                  <a:srgbClr val="0070C0"/>
                </a:solidFill>
              </a:rPr>
              <a:t>　</a:t>
            </a:r>
            <a:r>
              <a:rPr kumimoji="1" lang="ja-JP" altLang="en-US" sz="1200" dirty="0" smtClean="0">
                <a:solidFill>
                  <a:srgbClr val="0070C0"/>
                </a:solidFill>
              </a:rPr>
              <a:t>（</a:t>
            </a:r>
            <a:r>
              <a:rPr kumimoji="1" lang="ja-JP" altLang="en-US" sz="1200" dirty="0" smtClean="0">
                <a:solidFill>
                  <a:srgbClr val="0070C0"/>
                </a:solidFill>
              </a:rPr>
              <a:t>担当：前田・武馬（ぶま）</a:t>
            </a:r>
            <a:r>
              <a:rPr lang="ja-JP" altLang="en-US" sz="1200" dirty="0" smtClean="0">
                <a:solidFill>
                  <a:srgbClr val="0070C0"/>
                </a:solidFill>
              </a:rPr>
              <a:t>・河﨑）</a:t>
            </a:r>
            <a:endParaRPr kumimoji="1" lang="ja-JP" altLang="en-US" sz="1200" dirty="0">
              <a:solidFill>
                <a:srgbClr val="0070C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4524" y="8001360"/>
            <a:ext cx="12809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オフィス用エレベーターで</a:t>
            </a:r>
            <a:r>
              <a:rPr kumimoji="1" lang="en-US" altLang="ja-JP" sz="800" dirty="0" smtClean="0"/>
              <a:t/>
            </a:r>
            <a:br>
              <a:rPr kumimoji="1" lang="en-US" altLang="ja-JP" sz="800" dirty="0" smtClean="0"/>
            </a:br>
            <a:r>
              <a:rPr kumimoji="1" lang="ja-JP" altLang="en-US" sz="800" dirty="0" smtClean="0"/>
              <a:t>６階までお上がりください。</a:t>
            </a:r>
            <a:endParaRPr kumimoji="1" lang="ja-JP" altLang="en-US" sz="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5439" y="8783358"/>
            <a:ext cx="3470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/>
              <a:t>※</a:t>
            </a:r>
            <a:r>
              <a:rPr kumimoji="1" lang="ja-JP" altLang="en-US" sz="900" dirty="0" smtClean="0"/>
              <a:t>広島会場には駐車場はございませんので、付近の有料駐車場を</a:t>
            </a:r>
            <a:endParaRPr kumimoji="1" lang="en-US" altLang="ja-JP" sz="900" dirty="0" smtClean="0"/>
          </a:p>
          <a:p>
            <a:r>
              <a:rPr kumimoji="1" lang="ja-JP" altLang="en-US" sz="900" dirty="0" smtClean="0"/>
              <a:t>　ご利用いただくか、　公共交通機関等をご利用下さい。</a:t>
            </a:r>
            <a:endParaRPr kumimoji="1" lang="ja-JP" altLang="en-US" sz="900" dirty="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41289" y="6858560"/>
            <a:ext cx="2916650" cy="1876523"/>
          </a:xfrm>
          <a:prstGeom prst="rect">
            <a:avLst/>
          </a:prstGeom>
          <a:ln>
            <a:solidFill>
              <a:srgbClr val="231815"/>
            </a:solidFill>
          </a:ln>
        </p:spPr>
      </p:pic>
      <p:sp>
        <p:nvSpPr>
          <p:cNvPr id="16" name="下矢印 15"/>
          <p:cNvSpPr/>
          <p:nvPr/>
        </p:nvSpPr>
        <p:spPr>
          <a:xfrm>
            <a:off x="5759804" y="6874316"/>
            <a:ext cx="223870" cy="30030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E400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882456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472</Words>
  <Application>Microsoft Office PowerPoint</Application>
  <PresentationFormat>ユーザー設定</PresentationFormat>
  <Paragraphs>94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9" baseType="lpstr">
      <vt:lpstr>HGPｺﾞｼｯｸE</vt:lpstr>
      <vt:lpstr>HGP創英ﾌﾟﾚｾﾞﾝｽEB</vt:lpstr>
      <vt:lpstr>HGPSoeiKakugothicUB</vt:lpstr>
      <vt:lpstr>HG丸ｺﾞｼｯｸM-PRO</vt:lpstr>
      <vt:lpstr>HG創英角ｺﾞｼｯｸUB</vt:lpstr>
      <vt:lpstr>MS PGothic</vt:lpstr>
      <vt:lpstr>MS PGothic</vt:lpstr>
      <vt:lpstr>ＭＳ 明朝</vt:lpstr>
      <vt:lpstr>宋体</vt:lpstr>
      <vt:lpstr>宋体</vt:lpstr>
      <vt:lpstr>メイリオ</vt:lpstr>
      <vt:lpstr>Arial</vt:lpstr>
      <vt:lpstr>Calibri</vt:lpstr>
      <vt:lpstr>Calibri Light</vt:lpstr>
      <vt:lpstr>Century</vt:lpstr>
      <vt:lpstr>Times New Roman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2016-07-29T12:48:25Z</dcterms:created>
  <dcterms:modified xsi:type="dcterms:W3CDTF">2018-09-13T02:20:28Z</dcterms:modified>
</cp:coreProperties>
</file>